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6" r:id="rId3"/>
  </p:sldIdLst>
  <p:sldSz cx="30275213" cy="42803763"/>
  <p:notesSz cx="6858000" cy="9144000"/>
  <p:defaultText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6">
          <p15:clr>
            <a:srgbClr val="A4A3A4"/>
          </p15:clr>
        </p15:guide>
        <p15:guide id="2" orient="horz" pos="375">
          <p15:clr>
            <a:srgbClr val="A4A3A4"/>
          </p15:clr>
        </p15:guide>
        <p15:guide id="3" orient="horz" pos="26214">
          <p15:clr>
            <a:srgbClr val="A4A3A4"/>
          </p15:clr>
        </p15:guide>
        <p15:guide id="4" orient="horz">
          <p15:clr>
            <a:srgbClr val="A4A3A4"/>
          </p15:clr>
        </p15:guide>
        <p15:guide id="5" pos="401">
          <p15:clr>
            <a:srgbClr val="A4A3A4"/>
          </p15:clr>
        </p15:guide>
        <p15:guide id="6" pos="1867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8" autoAdjust="0"/>
    <p:restoredTop sz="94701" autoAdjust="0"/>
  </p:normalViewPr>
  <p:slideViewPr>
    <p:cSldViewPr snapToGrid="0" snapToObjects="1" showGuides="1">
      <p:cViewPr>
        <p:scale>
          <a:sx n="20" d="100"/>
          <a:sy n="20" d="100"/>
        </p:scale>
        <p:origin x="3192" y="-294"/>
      </p:cViewPr>
      <p:guideLst>
        <p:guide orient="horz" pos="4316"/>
        <p:guide orient="horz" pos="375"/>
        <p:guide orient="horz" pos="26214"/>
        <p:guide orient="horz"/>
        <p:guide pos="401"/>
        <p:guide pos="1867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5/10/relationships/revisionInfo" Target="revisionInfo.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7/19/2017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39113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7/19/2017</a:t>
            </a:fld>
            <a:endParaRPr lang="en-US"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109100856"/>
      </p:ext>
    </p:extLst>
  </p:cSld>
  <p:clrMap bg1="lt1" tx1="dk1" bg2="lt2" tx2="dk2" accent1="accent1" accent2="accent2" accent3="accent3" accent4="accent4" accent5="accent5" accent6="accent6" hlink="hlink" folHlink="folHlink"/>
  <p:notesStyle>
    <a:lvl1pPr marL="0" algn="l" defTabSz="4298410" rtl="0" eaLnBrk="1" latinLnBrk="0" hangingPunct="1">
      <a:defRPr sz="5800" kern="1200">
        <a:solidFill>
          <a:schemeClr val="tx1"/>
        </a:solidFill>
        <a:latin typeface="+mn-lt"/>
        <a:ea typeface="+mn-ea"/>
        <a:cs typeface="+mn-cs"/>
      </a:defRPr>
    </a:lvl1pPr>
    <a:lvl2pPr marL="2149205" algn="l" defTabSz="4298410" rtl="0" eaLnBrk="1" latinLnBrk="0" hangingPunct="1">
      <a:defRPr sz="5800" kern="1200">
        <a:solidFill>
          <a:schemeClr val="tx1"/>
        </a:solidFill>
        <a:latin typeface="+mn-lt"/>
        <a:ea typeface="+mn-ea"/>
        <a:cs typeface="+mn-cs"/>
      </a:defRPr>
    </a:lvl2pPr>
    <a:lvl3pPr marL="4298410" algn="l" defTabSz="4298410" rtl="0" eaLnBrk="1" latinLnBrk="0" hangingPunct="1">
      <a:defRPr sz="5800" kern="1200">
        <a:solidFill>
          <a:schemeClr val="tx1"/>
        </a:solidFill>
        <a:latin typeface="+mn-lt"/>
        <a:ea typeface="+mn-ea"/>
        <a:cs typeface="+mn-cs"/>
      </a:defRPr>
    </a:lvl3pPr>
    <a:lvl4pPr marL="6447613" algn="l" defTabSz="4298410" rtl="0" eaLnBrk="1" latinLnBrk="0" hangingPunct="1">
      <a:defRPr sz="5800" kern="1200">
        <a:solidFill>
          <a:schemeClr val="tx1"/>
        </a:solidFill>
        <a:latin typeface="+mn-lt"/>
        <a:ea typeface="+mn-ea"/>
        <a:cs typeface="+mn-cs"/>
      </a:defRPr>
    </a:lvl4pPr>
    <a:lvl5pPr marL="8596817" algn="l" defTabSz="4298410" rtl="0" eaLnBrk="1" latinLnBrk="0" hangingPunct="1">
      <a:defRPr sz="5800" kern="1200">
        <a:solidFill>
          <a:schemeClr val="tx1"/>
        </a:solidFill>
        <a:latin typeface="+mn-lt"/>
        <a:ea typeface="+mn-ea"/>
        <a:cs typeface="+mn-cs"/>
      </a:defRPr>
    </a:lvl5pPr>
    <a:lvl6pPr marL="10746023" algn="l" defTabSz="4298410" rtl="0" eaLnBrk="1" latinLnBrk="0" hangingPunct="1">
      <a:defRPr sz="5800" kern="1200">
        <a:solidFill>
          <a:schemeClr val="tx1"/>
        </a:solidFill>
        <a:latin typeface="+mn-lt"/>
        <a:ea typeface="+mn-ea"/>
        <a:cs typeface="+mn-cs"/>
      </a:defRPr>
    </a:lvl6pPr>
    <a:lvl7pPr marL="12895229" algn="l" defTabSz="4298410" rtl="0" eaLnBrk="1" latinLnBrk="0" hangingPunct="1">
      <a:defRPr sz="5800" kern="1200">
        <a:solidFill>
          <a:schemeClr val="tx1"/>
        </a:solidFill>
        <a:latin typeface="+mn-lt"/>
        <a:ea typeface="+mn-ea"/>
        <a:cs typeface="+mn-cs"/>
      </a:defRPr>
    </a:lvl7pPr>
    <a:lvl8pPr marL="15044432" algn="l" defTabSz="4298410" rtl="0" eaLnBrk="1" latinLnBrk="0" hangingPunct="1">
      <a:defRPr sz="5800" kern="1200">
        <a:solidFill>
          <a:schemeClr val="tx1"/>
        </a:solidFill>
        <a:latin typeface="+mn-lt"/>
        <a:ea typeface="+mn-ea"/>
        <a:cs typeface="+mn-cs"/>
      </a:defRPr>
    </a:lvl8pPr>
    <a:lvl9pPr marL="17193637" algn="l" defTabSz="429841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076602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6078796"/>
            <a:ext cx="14299153"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36213" y="5339870"/>
            <a:ext cx="1428786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636211" y="17278152"/>
            <a:ext cx="1429135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15353328" y="5339870"/>
            <a:ext cx="14287682"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15353328" y="6078796"/>
            <a:ext cx="14287682"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15353329" y="17300729"/>
            <a:ext cx="14283756"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15347853" y="18094012"/>
            <a:ext cx="14289232"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15364404" y="32188535"/>
            <a:ext cx="14276605"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15353329" y="33001818"/>
            <a:ext cx="14283756"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623691" y="18073296"/>
            <a:ext cx="14300387"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Type in or paste your text here</a:t>
            </a:r>
          </a:p>
        </p:txBody>
      </p:sp>
      <p:sp>
        <p:nvSpPr>
          <p:cNvPr id="76" name="Text Placeholder 76"/>
          <p:cNvSpPr>
            <a:spLocks noGrp="1"/>
          </p:cNvSpPr>
          <p:nvPr>
            <p:ph type="body" sz="quarter" idx="150" hasCustomPrompt="1"/>
          </p:nvPr>
        </p:nvSpPr>
        <p:spPr>
          <a:xfrm>
            <a:off x="4090899" y="4014623"/>
            <a:ext cx="22093415" cy="1087559"/>
          </a:xfrm>
          <a:prstGeom prst="rect">
            <a:avLst/>
          </a:prstGeom>
        </p:spPr>
        <p:txBody>
          <a:bodyPr lIns="77349" tIns="38675" rIns="77349" bIns="38675">
            <a:normAutofit/>
          </a:bodyPr>
          <a:lstStyle>
            <a:lvl1pPr marL="0" indent="0" algn="ctr">
              <a:buFontTx/>
              <a:buNone/>
              <a:defRPr sz="4800">
                <a:solidFill>
                  <a:schemeClr val="tx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79" name="Text Placeholder 76"/>
          <p:cNvSpPr>
            <a:spLocks noGrp="1"/>
          </p:cNvSpPr>
          <p:nvPr>
            <p:ph type="body" sz="quarter" idx="151" hasCustomPrompt="1"/>
          </p:nvPr>
        </p:nvSpPr>
        <p:spPr>
          <a:xfrm>
            <a:off x="4090899" y="2895345"/>
            <a:ext cx="22093415" cy="1262156"/>
          </a:xfrm>
          <a:prstGeom prst="rect">
            <a:avLst/>
          </a:prstGeom>
        </p:spPr>
        <p:txBody>
          <a:bodyPr lIns="77349" tIns="38675" rIns="77349" bIns="38675" anchor="t" anchorCtr="1">
            <a:noAutofit/>
          </a:bodyPr>
          <a:lstStyle>
            <a:lvl1pPr marL="0" indent="0" algn="ctr">
              <a:buFontTx/>
              <a:buNone/>
              <a:defRPr sz="7200" b="1">
                <a:solidFill>
                  <a:schemeClr val="tx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80" name="Text Placeholder 76"/>
          <p:cNvSpPr>
            <a:spLocks noGrp="1"/>
          </p:cNvSpPr>
          <p:nvPr>
            <p:ph type="body" sz="quarter" idx="153" hasCustomPrompt="1"/>
          </p:nvPr>
        </p:nvSpPr>
        <p:spPr>
          <a:xfrm>
            <a:off x="4090899" y="444814"/>
            <a:ext cx="22093415" cy="1775267"/>
          </a:xfrm>
          <a:prstGeom prst="rect">
            <a:avLst/>
          </a:prstGeom>
        </p:spPr>
        <p:txBody>
          <a:bodyPr lIns="77349" tIns="38675" rIns="77349" bIns="38675" anchor="t" anchorCtr="1">
            <a:noAutofit/>
          </a:bodyPr>
          <a:lstStyle>
            <a:lvl1pPr marL="0" indent="0" algn="ctr">
              <a:buFontTx/>
              <a:buNone/>
              <a:defRPr sz="11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23691" y="6196530"/>
            <a:ext cx="6936975"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36213" y="5403243"/>
            <a:ext cx="6931501" cy="783016"/>
          </a:xfrm>
          <a:prstGeom prst="rect">
            <a:avLst/>
          </a:prstGeom>
          <a:noFill/>
        </p:spPr>
        <p:txBody>
          <a:bodyPr lIns="89551" tIns="89551" rIns="89551" bIns="89551" anchor="ctr" anchorCtr="0">
            <a:spAutoFit/>
          </a:bodyPr>
          <a:lstStyle>
            <a:lvl1pPr marL="0" indent="0" algn="ctr">
              <a:buNone/>
              <a:defRPr sz="3900" b="1" u="sng" baseline="0">
                <a:solidFill>
                  <a:schemeClr val="tx1"/>
                </a:solidFill>
              </a:defRPr>
            </a:lvl1pPr>
          </a:lstStyle>
          <a:p>
            <a:pPr lvl="0"/>
            <a:r>
              <a:rPr lang="en-US" dirty="0"/>
              <a:t>(click to add) ABSTRACT</a:t>
            </a:r>
          </a:p>
        </p:txBody>
      </p:sp>
      <p:sp>
        <p:nvSpPr>
          <p:cNvPr id="19" name="Text Placeholder 3"/>
          <p:cNvSpPr>
            <a:spLocks noGrp="1"/>
          </p:cNvSpPr>
          <p:nvPr>
            <p:ph type="body" sz="quarter" idx="19" hasCustomPrompt="1"/>
          </p:nvPr>
        </p:nvSpPr>
        <p:spPr>
          <a:xfrm>
            <a:off x="622594" y="17547630"/>
            <a:ext cx="6938069"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36211" y="16796095"/>
            <a:ext cx="6932594"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7992578" y="6186208"/>
            <a:ext cx="14292247"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7992580" y="5403243"/>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7992580" y="26512333"/>
            <a:ext cx="14292247"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7992580" y="25719050"/>
            <a:ext cx="14292247"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710790" y="5403243"/>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710790" y="6196530"/>
            <a:ext cx="6930218"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2706864" y="16874406"/>
            <a:ext cx="6930218" cy="800265"/>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751309" y="17667689"/>
            <a:ext cx="6879920"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2710790" y="32318030"/>
            <a:ext cx="6930218" cy="783016"/>
          </a:xfrm>
          <a:prstGeom prst="rect">
            <a:avLst/>
          </a:prstGeom>
          <a:noFill/>
        </p:spPr>
        <p:txBody>
          <a:bodyPr wrap="square" lIns="89551" tIns="89551" rIns="89551" bIns="89551" anchor="ctr" anchorCtr="0">
            <a:spAutoFit/>
          </a:bodyPr>
          <a:lstStyle>
            <a:lvl1pPr marL="0" indent="0" algn="ctr">
              <a:buNone/>
              <a:defRPr sz="3900" b="1" u="sng" baseline="0">
                <a:solidFill>
                  <a:schemeClr val="tx1"/>
                </a:solidFill>
              </a:defRPr>
            </a:lvl1pPr>
          </a:lstStyle>
          <a:p>
            <a:pPr lvl="0"/>
            <a:r>
              <a:rPr lang="en-US" dirty="0"/>
              <a:t>(click to add)  CONTACT</a:t>
            </a:r>
          </a:p>
        </p:txBody>
      </p:sp>
      <p:sp>
        <p:nvSpPr>
          <p:cNvPr id="30" name="Text Placeholder 3"/>
          <p:cNvSpPr>
            <a:spLocks noGrp="1"/>
          </p:cNvSpPr>
          <p:nvPr>
            <p:ph type="body" sz="quarter" idx="30" hasCustomPrompt="1"/>
          </p:nvPr>
        </p:nvSpPr>
        <p:spPr>
          <a:xfrm>
            <a:off x="22697538" y="33180015"/>
            <a:ext cx="6933690" cy="897605"/>
          </a:xfrm>
          <a:prstGeom prst="rect">
            <a:avLst/>
          </a:prstGeom>
        </p:spPr>
        <p:txBody>
          <a:bodyPr wrap="square" lIns="223877" tIns="223877" rIns="223877" bIns="223877">
            <a:spAutoFit/>
          </a:bodyPr>
          <a:lstStyle>
            <a:lvl1pPr marL="0" indent="0">
              <a:buNone/>
              <a:defRPr sz="2800">
                <a:solidFill>
                  <a:schemeClr val="tx1"/>
                </a:solidFill>
                <a:latin typeface="Times New Roman" panose="02020603050405020304" pitchFamily="18" charset="0"/>
                <a:cs typeface="Times New Roman" panose="02020603050405020304" pitchFamily="18" charset="0"/>
              </a:defRPr>
            </a:lvl1pPr>
            <a:lvl2pPr marL="1455191" indent="-559688">
              <a:defRPr sz="2500">
                <a:latin typeface="Trebuchet MS" pitchFamily="34" charset="0"/>
              </a:defRPr>
            </a:lvl2pPr>
            <a:lvl3pPr marL="2014879" indent="-559688">
              <a:defRPr sz="2500">
                <a:latin typeface="Trebuchet MS" pitchFamily="34" charset="0"/>
              </a:defRPr>
            </a:lvl3pPr>
            <a:lvl4pPr marL="2630537" indent="-615658">
              <a:defRPr sz="2500">
                <a:latin typeface="Trebuchet MS" pitchFamily="34" charset="0"/>
              </a:defRPr>
            </a:lvl4pPr>
            <a:lvl5pPr marL="3078288" indent="-447751">
              <a:defRPr sz="2500">
                <a:latin typeface="Trebuchet MS" pitchFamily="34" charset="0"/>
              </a:defRPr>
            </a:lvl5pPr>
          </a:lstStyle>
          <a:p>
            <a:pPr lvl="0"/>
            <a:r>
              <a:rPr lang="en-US" dirty="0"/>
              <a:t>Enter your text here</a:t>
            </a:r>
          </a:p>
        </p:txBody>
      </p:sp>
      <p:sp>
        <p:nvSpPr>
          <p:cNvPr id="31" name="Text Placeholder 76"/>
          <p:cNvSpPr>
            <a:spLocks noGrp="1"/>
          </p:cNvSpPr>
          <p:nvPr>
            <p:ph type="body" sz="quarter" idx="150" hasCustomPrompt="1"/>
          </p:nvPr>
        </p:nvSpPr>
        <p:spPr>
          <a:xfrm>
            <a:off x="4090899" y="4014623"/>
            <a:ext cx="22093415" cy="1087559"/>
          </a:xfrm>
          <a:prstGeom prst="rect">
            <a:avLst/>
          </a:prstGeom>
        </p:spPr>
        <p:txBody>
          <a:bodyPr lIns="77349" tIns="38675" rIns="77349" bIns="38675">
            <a:normAutofit/>
          </a:bodyPr>
          <a:lstStyle>
            <a:lvl1pPr marL="0" indent="0" algn="ctr">
              <a:buFontTx/>
              <a:buNone/>
              <a:defRPr sz="4800">
                <a:solidFill>
                  <a:schemeClr val="tx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affiliations</a:t>
            </a:r>
          </a:p>
        </p:txBody>
      </p:sp>
      <p:sp>
        <p:nvSpPr>
          <p:cNvPr id="32" name="Text Placeholder 76"/>
          <p:cNvSpPr>
            <a:spLocks noGrp="1"/>
          </p:cNvSpPr>
          <p:nvPr>
            <p:ph type="body" sz="quarter" idx="151" hasCustomPrompt="1"/>
          </p:nvPr>
        </p:nvSpPr>
        <p:spPr>
          <a:xfrm>
            <a:off x="4090899" y="2895345"/>
            <a:ext cx="22093415" cy="1262156"/>
          </a:xfrm>
          <a:prstGeom prst="rect">
            <a:avLst/>
          </a:prstGeom>
        </p:spPr>
        <p:txBody>
          <a:bodyPr lIns="77349" tIns="38675" rIns="77349" bIns="38675" anchor="t" anchorCtr="1">
            <a:noAutofit/>
          </a:bodyPr>
          <a:lstStyle>
            <a:lvl1pPr marL="0" indent="0" algn="ctr">
              <a:buFontTx/>
              <a:buNone/>
              <a:defRPr sz="7200" b="1">
                <a:solidFill>
                  <a:schemeClr val="tx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authors</a:t>
            </a:r>
          </a:p>
        </p:txBody>
      </p:sp>
      <p:sp>
        <p:nvSpPr>
          <p:cNvPr id="33" name="Text Placeholder 76"/>
          <p:cNvSpPr>
            <a:spLocks noGrp="1"/>
          </p:cNvSpPr>
          <p:nvPr>
            <p:ph type="body" sz="quarter" idx="153" hasCustomPrompt="1"/>
          </p:nvPr>
        </p:nvSpPr>
        <p:spPr>
          <a:xfrm>
            <a:off x="4090899" y="444814"/>
            <a:ext cx="22093415" cy="1775267"/>
          </a:xfrm>
          <a:prstGeom prst="rect">
            <a:avLst/>
          </a:prstGeom>
        </p:spPr>
        <p:txBody>
          <a:bodyPr lIns="77349" tIns="38675" rIns="77349" bIns="38675" anchor="t" anchorCtr="1">
            <a:noAutofit/>
          </a:bodyPr>
          <a:lstStyle>
            <a:lvl1pPr marL="0" indent="0" algn="ctr">
              <a:buFontTx/>
              <a:buNone/>
              <a:defRPr sz="11800" b="1">
                <a:solidFill>
                  <a:schemeClr val="bg1"/>
                </a:solidFill>
                <a:latin typeface="+mj-lt"/>
              </a:defRPr>
            </a:lvl1pPr>
            <a:lvl2pPr>
              <a:buFontTx/>
              <a:buNone/>
              <a:defRPr sz="6100"/>
            </a:lvl2pPr>
            <a:lvl3pPr>
              <a:buFontTx/>
              <a:buNone/>
              <a:defRPr sz="6100"/>
            </a:lvl3pPr>
            <a:lvl4pPr>
              <a:buFontTx/>
              <a:buNone/>
              <a:defRPr sz="6100"/>
            </a:lvl4pPr>
            <a:lvl5pPr>
              <a:buFontTx/>
              <a:buNone/>
              <a:defRPr sz="61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2.vml"/><Relationship Id="rId7" Type="http://schemas.openxmlformats.org/officeDocument/2006/relationships/image" Target="../media/image8.png"/><Relationship Id="rId12" Type="http://schemas.openxmlformats.org/officeDocument/2006/relationships/oleObject" Target="../embeddings/oleObject7.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2.xml"/><Relationship Id="rId16" Type="http://schemas.openxmlformats.org/officeDocument/2006/relationships/image" Target="../media/image4.wm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8.bin"/><Relationship Id="rId10" Type="http://schemas.openxmlformats.org/officeDocument/2006/relationships/oleObject" Target="../embeddings/oleObject6.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3" name="Group 22"/>
          <p:cNvGrpSpPr/>
          <p:nvPr userDrawn="1"/>
        </p:nvGrpSpPr>
        <p:grpSpPr>
          <a:xfrm>
            <a:off x="-12658121" y="-48127"/>
            <a:ext cx="12259293" cy="42851889"/>
            <a:chOff x="-11225189" y="-1"/>
            <a:chExt cx="11018865" cy="38516022"/>
          </a:xfrm>
        </p:grpSpPr>
        <p:sp>
          <p:nvSpPr>
            <p:cNvPr id="24" name="Rectangle 23"/>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4000" b="1" spc="0" dirty="0">
                  <a:solidFill>
                    <a:srgbClr val="FF0000"/>
                  </a:solidFill>
                  <a:latin typeface="Trebuchet MS" pitchFamily="34" charset="0"/>
                </a:rPr>
                <a:t>(—THIS SIDEBAR DOES NOT PRINT—)</a:t>
              </a:r>
              <a:endParaRPr lang="en-US" sz="4000" b="1" spc="600" dirty="0">
                <a:solidFill>
                  <a:schemeClr val="bg1"/>
                </a:solidFill>
                <a:latin typeface="Trebuchet MS" pitchFamily="34" charset="0"/>
              </a:endParaRPr>
            </a:p>
            <a:p>
              <a:pPr algn="ctr"/>
              <a:r>
                <a:rPr lang="en-US" sz="4800" b="1" spc="600" dirty="0">
                  <a:solidFill>
                    <a:schemeClr val="bg1"/>
                  </a:solidFill>
                  <a:latin typeface="Trebuchet MS" pitchFamily="34" charset="0"/>
                </a:rPr>
                <a:t>DESIGN</a:t>
              </a:r>
              <a:r>
                <a:rPr lang="en-US" sz="4800" b="1" spc="600" baseline="0" dirty="0">
                  <a:solidFill>
                    <a:schemeClr val="bg1"/>
                  </a:solidFill>
                  <a:latin typeface="Trebuchet MS" pitchFamily="34" charset="0"/>
                </a:rPr>
                <a:t> </a:t>
              </a:r>
              <a:r>
                <a:rPr lang="en-US" sz="4800" b="1" spc="600" dirty="0">
                  <a:solidFill>
                    <a:schemeClr val="bg1"/>
                  </a:solidFill>
                  <a:latin typeface="Trebuchet MS" pitchFamily="34" charset="0"/>
                </a:rPr>
                <a:t>GUIDE</a:t>
              </a:r>
            </a:p>
            <a:p>
              <a:pPr algn="ctr"/>
              <a:endParaRPr lang="en-US" sz="3600" b="1" dirty="0">
                <a:latin typeface="Trebuchet MS" pitchFamily="34" charset="0"/>
              </a:endParaRPr>
            </a:p>
            <a:p>
              <a:pPr defTabSz="3765639"/>
              <a:r>
                <a:rPr lang="en-US" sz="3600" i="0" dirty="0">
                  <a:latin typeface="Trebuchet MS" pitchFamily="34" charset="0"/>
                </a:rPr>
                <a:t>This PowerPoint</a:t>
              </a:r>
              <a:r>
                <a:rPr lang="en-US" sz="3600" i="0" baseline="0" dirty="0">
                  <a:latin typeface="Trebuchet MS" pitchFamily="34" charset="0"/>
                </a:rPr>
                <a:t> </a:t>
              </a:r>
              <a:r>
                <a:rPr lang="en-US" sz="3600" i="0" dirty="0">
                  <a:latin typeface="Trebuchet MS" pitchFamily="34" charset="0"/>
                </a:rPr>
                <a:t>2007 template produces</a:t>
              </a:r>
              <a:r>
                <a:rPr lang="en-US" sz="3600" i="0" baseline="0" dirty="0">
                  <a:latin typeface="Trebuchet MS" pitchFamily="34" charset="0"/>
                </a:rPr>
                <a:t> </a:t>
              </a:r>
              <a:r>
                <a:rPr lang="en-US" sz="3600" i="0" dirty="0">
                  <a:latin typeface="Trebuchet MS" pitchFamily="34" charset="0"/>
                </a:rPr>
                <a:t>an</a:t>
              </a:r>
              <a:r>
                <a:rPr lang="en-US" sz="3600" i="0" baseline="0" dirty="0">
                  <a:latin typeface="Trebuchet MS" pitchFamily="34" charset="0"/>
                </a:rPr>
                <a:t> A0</a:t>
              </a:r>
              <a:r>
                <a:rPr lang="en-US" sz="3600" i="0" dirty="0">
                  <a:latin typeface="Trebuchet MS" pitchFamily="34" charset="0"/>
                </a:rPr>
                <a:t> presentation poster. </a:t>
              </a:r>
              <a:r>
                <a:rPr lang="en-US" sz="3600" dirty="0">
                  <a:latin typeface="Trebuchet MS" pitchFamily="34" charset="0"/>
                </a:rPr>
                <a:t>You</a:t>
              </a:r>
              <a:r>
                <a:rPr lang="en-US" sz="3600" baseline="0" dirty="0">
                  <a:latin typeface="Trebuchet MS" pitchFamily="34" charset="0"/>
                </a:rPr>
                <a:t> can u</a:t>
              </a:r>
              <a:r>
                <a:rPr lang="en-US" sz="3600" dirty="0">
                  <a:latin typeface="Trebuchet MS" pitchFamily="34" charset="0"/>
                </a:rPr>
                <a:t>se</a:t>
              </a:r>
              <a:r>
                <a:rPr lang="en-US" sz="3600" baseline="0" dirty="0">
                  <a:latin typeface="Trebuchet MS" pitchFamily="34" charset="0"/>
                </a:rPr>
                <a:t> it to create your research poster and </a:t>
              </a:r>
              <a:r>
                <a:rPr lang="en-US" sz="3600" dirty="0">
                  <a:latin typeface="Trebuchet MS" pitchFamily="34" charset="0"/>
                </a:rPr>
                <a:t>save valuable time placing titles, subtitles,</a:t>
              </a:r>
              <a:r>
                <a:rPr lang="en-US" sz="3600" baseline="0" dirty="0">
                  <a:latin typeface="Trebuchet MS" pitchFamily="34" charset="0"/>
                </a:rPr>
                <a:t> text, and graphics</a:t>
              </a:r>
              <a:r>
                <a:rPr lang="en-US" sz="3600" dirty="0">
                  <a:latin typeface="Trebuchet MS" pitchFamily="34" charset="0"/>
                </a:rPr>
                <a:t>. </a:t>
              </a:r>
            </a:p>
            <a:p>
              <a:pPr defTabSz="3765639"/>
              <a:endParaRPr lang="en-US" sz="3600" dirty="0">
                <a:latin typeface="Trebuchet MS" pitchFamily="34" charset="0"/>
              </a:endParaRPr>
            </a:p>
            <a:p>
              <a:pPr defTabSz="4389219"/>
              <a:r>
                <a:rPr lang="en-US" sz="3600" dirty="0">
                  <a:latin typeface="Trebuchet MS" pitchFamily="34" charset="0"/>
                </a:rPr>
                <a:t>We provide a series of online tutorials that will guide you through the poster design process and answer your poster production questions. To view our template tutorials, go online to </a:t>
              </a:r>
              <a:r>
                <a:rPr lang="en-US" sz="3600" b="1" dirty="0">
                  <a:solidFill>
                    <a:srgbClr val="FFC000"/>
                  </a:solidFill>
                  <a:latin typeface="Trebuchet MS" pitchFamily="34" charset="0"/>
                </a:rPr>
                <a:t>PosterPresentations.com</a:t>
              </a:r>
              <a:r>
                <a:rPr lang="en-US" sz="3600" b="1" dirty="0">
                  <a:solidFill>
                    <a:schemeClr val="bg1"/>
                  </a:solidFill>
                  <a:latin typeface="Trebuchet MS" pitchFamily="34" charset="0"/>
                </a:rPr>
                <a:t> </a:t>
              </a:r>
              <a:r>
                <a:rPr lang="en-US" sz="3600" dirty="0">
                  <a:solidFill>
                    <a:schemeClr val="bg1"/>
                  </a:solidFill>
                  <a:latin typeface="Trebuchet MS" pitchFamily="34" charset="0"/>
                </a:rPr>
                <a:t>and click on HELP DESK.</a:t>
              </a:r>
            </a:p>
            <a:p>
              <a:pPr defTabSz="4389219"/>
              <a:endParaRPr lang="en-US" sz="3600" dirty="0">
                <a:latin typeface="Trebuchet MS" pitchFamily="34" charset="0"/>
              </a:endParaRPr>
            </a:p>
            <a:p>
              <a:pPr defTabSz="4389219"/>
              <a:r>
                <a:rPr lang="en-US" sz="3600" dirty="0">
                  <a:solidFill>
                    <a:schemeClr val="bg1"/>
                  </a:solidFill>
                  <a:latin typeface="Trebuchet MS" pitchFamily="34" charset="0"/>
                </a:rPr>
                <a:t>When</a:t>
              </a:r>
              <a:r>
                <a:rPr lang="en-US" sz="3600" baseline="0" dirty="0">
                  <a:solidFill>
                    <a:schemeClr val="bg1"/>
                  </a:solidFill>
                  <a:latin typeface="Trebuchet MS" pitchFamily="34" charset="0"/>
                </a:rPr>
                <a:t> you are ready to print your poster</a:t>
              </a:r>
              <a:r>
                <a:rPr lang="en-US" sz="3600" dirty="0">
                  <a:solidFill>
                    <a:schemeClr val="bg1"/>
                  </a:solidFill>
                  <a:latin typeface="Trebuchet MS" pitchFamily="34" charset="0"/>
                </a:rPr>
                <a:t>,</a:t>
              </a:r>
              <a:r>
                <a:rPr lang="en-US" sz="3600" baseline="0" dirty="0">
                  <a:solidFill>
                    <a:schemeClr val="bg1"/>
                  </a:solidFill>
                  <a:latin typeface="Trebuchet MS" pitchFamily="34" charset="0"/>
                </a:rPr>
                <a:t> go online to </a:t>
              </a:r>
              <a:r>
                <a:rPr lang="en-US" sz="3600" b="0" dirty="0">
                  <a:solidFill>
                    <a:schemeClr val="bg1"/>
                  </a:solidFill>
                  <a:latin typeface="Trebuchet MS" pitchFamily="34" charset="0"/>
                </a:rPr>
                <a:t>PosterPresentations.com</a:t>
              </a:r>
              <a:br>
                <a:rPr lang="en-US" sz="3600" dirty="0">
                  <a:solidFill>
                    <a:schemeClr val="bg1"/>
                  </a:solidFill>
                  <a:latin typeface="Trebuchet MS" pitchFamily="34" charset="0"/>
                </a:rPr>
              </a:br>
              <a:endParaRPr lang="en-US" sz="3600" dirty="0">
                <a:solidFill>
                  <a:schemeClr val="bg1"/>
                </a:solidFill>
                <a:latin typeface="Trebuchet MS" pitchFamily="34" charset="0"/>
              </a:endParaRPr>
            </a:p>
            <a:p>
              <a:pPr algn="l" defTabSz="3765639"/>
              <a:r>
                <a:rPr lang="en-US" sz="3600" b="0" dirty="0">
                  <a:solidFill>
                    <a:schemeClr val="bg1"/>
                  </a:solidFill>
                  <a:latin typeface="Trebuchet MS" pitchFamily="34" charset="0"/>
                </a:rPr>
                <a:t>Need</a:t>
              </a:r>
              <a:r>
                <a:rPr lang="en-US" sz="3600" b="0" baseline="0" dirty="0">
                  <a:solidFill>
                    <a:schemeClr val="bg1"/>
                  </a:solidFill>
                  <a:latin typeface="Trebuchet MS" pitchFamily="34" charset="0"/>
                </a:rPr>
                <a:t> assistance? Call us at </a:t>
              </a:r>
              <a:r>
                <a:rPr lang="en-US" sz="3600" b="0" dirty="0">
                  <a:solidFill>
                    <a:srgbClr val="FFC000"/>
                  </a:solidFill>
                  <a:latin typeface="Trebuchet MS" pitchFamily="34" charset="0"/>
                </a:rPr>
                <a:t>1.510.649.3001</a:t>
              </a:r>
            </a:p>
            <a:p>
              <a:pPr algn="l" defTabSz="3765639"/>
              <a:endParaRPr lang="en-US" sz="4400" b="1" dirty="0">
                <a:solidFill>
                  <a:srgbClr val="FFFF00"/>
                </a:solidFill>
                <a:latin typeface="Trebuchet MS" pitchFamily="34" charset="0"/>
              </a:endParaRPr>
            </a:p>
            <a:p>
              <a:pPr algn="ctr"/>
              <a:endParaRPr lang="en-US" sz="3200" b="1" dirty="0">
                <a:solidFill>
                  <a:schemeClr val="bg1"/>
                </a:solidFill>
                <a:latin typeface="Trebuchet MS" pitchFamily="34" charset="0"/>
              </a:endParaRPr>
            </a:p>
            <a:p>
              <a:pPr algn="ctr"/>
              <a:r>
                <a:rPr lang="en-US" sz="4800" b="1" spc="600" dirty="0">
                  <a:solidFill>
                    <a:schemeClr val="bg1"/>
                  </a:solidFill>
                  <a:latin typeface="Trebuchet MS" pitchFamily="34" charset="0"/>
                </a:rPr>
                <a:t>QUICK START</a:t>
              </a:r>
            </a:p>
            <a:p>
              <a:pPr algn="ctr"/>
              <a:endParaRPr lang="en-US" sz="4000" b="1"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Zoom in and out</a:t>
              </a:r>
            </a:p>
            <a:p>
              <a:pPr marL="2527300" indent="-650875" algn="l" defTabSz="850900">
                <a:tabLst/>
              </a:pPr>
              <a:r>
                <a:rPr lang="en-US" sz="3200" b="0" baseline="0" dirty="0">
                  <a:solidFill>
                    <a:schemeClr val="bg1"/>
                  </a:solidFill>
                  <a:latin typeface="Trebuchet MS" pitchFamily="34" charset="0"/>
                </a:rPr>
                <a:t>	</a:t>
              </a:r>
              <a:r>
                <a:rPr lang="en-US" sz="32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Title, Authors, and Affiliations</a:t>
              </a:r>
            </a:p>
            <a:p>
              <a:pPr algn="l"/>
              <a:r>
                <a:rPr lang="en-US" sz="3200" b="0" baseline="0" dirty="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dirty="0">
                <a:solidFill>
                  <a:schemeClr val="bg1">
                    <a:lumMod val="75000"/>
                  </a:schemeClr>
                </a:solidFill>
                <a:latin typeface="Trebuchet MS" pitchFamily="34" charset="0"/>
              </a:endParaRPr>
            </a:p>
            <a:p>
              <a:pPr algn="l"/>
              <a:r>
                <a:rPr lang="en-US" sz="3200" b="1" spc="300" baseline="0" dirty="0">
                  <a:solidFill>
                    <a:srgbClr val="FFC000"/>
                  </a:solidFill>
                  <a:latin typeface="Trebuchet MS" pitchFamily="34" charset="0"/>
                </a:rPr>
                <a:t>TIP</a:t>
              </a:r>
              <a:r>
                <a:rPr lang="en-US" sz="3200" b="1" baseline="0" dirty="0">
                  <a:solidFill>
                    <a:srgbClr val="FFC000"/>
                  </a:solidFill>
                  <a:latin typeface="Trebuchet MS" pitchFamily="34" charset="0"/>
                </a:rPr>
                <a:t>: </a:t>
              </a:r>
              <a:r>
                <a:rPr lang="en-US" sz="3200" b="0" baseline="0" dirty="0">
                  <a:solidFill>
                    <a:schemeClr val="bg1">
                      <a:lumMod val="75000"/>
                    </a:schemeClr>
                  </a:solidFill>
                  <a:latin typeface="Trebuchet MS" pitchFamily="34" charset="0"/>
                </a:rPr>
                <a:t>The font size of your title should be bigger than your name(s) and institution name(s).</a:t>
              </a:r>
            </a:p>
            <a:p>
              <a:pPr algn="l"/>
              <a:br>
                <a:rPr lang="en-US" sz="3600" b="1" baseline="0" dirty="0">
                  <a:solidFill>
                    <a:schemeClr val="bg1"/>
                  </a:solidFill>
                  <a:latin typeface="Trebuchet MS" pitchFamily="34" charset="0"/>
                </a:rPr>
              </a:br>
              <a:endParaRPr lang="en-US" sz="3600" b="1" dirty="0">
                <a:solidFill>
                  <a:schemeClr val="bg1"/>
                </a:solidFill>
                <a:latin typeface="Trebuchet MS" pitchFamily="34" charset="0"/>
              </a:endParaRPr>
            </a:p>
            <a:p>
              <a:pPr algn="ctr"/>
              <a:endParaRPr lang="en-US" sz="3600" b="1" dirty="0">
                <a:solidFill>
                  <a:srgbClr val="FFC000"/>
                </a:solidFill>
                <a:latin typeface="Trebuchet MS" pitchFamily="34" charset="0"/>
              </a:endParaRPr>
            </a:p>
            <a:p>
              <a:pPr algn="ctr"/>
              <a:endParaRPr lang="en-US" sz="3600" b="1" dirty="0">
                <a:solidFill>
                  <a:srgbClr val="FFC000"/>
                </a:solidFill>
                <a:latin typeface="Trebuchet MS" pitchFamily="34" charset="0"/>
              </a:endParaRPr>
            </a:p>
            <a:p>
              <a:pPr algn="ctr"/>
              <a:r>
                <a:rPr lang="en-US" sz="4000" b="1" dirty="0">
                  <a:solidFill>
                    <a:srgbClr val="FFC000"/>
                  </a:solidFill>
                  <a:latin typeface="Trebuchet MS" pitchFamily="34" charset="0"/>
                </a:rPr>
                <a:t>Adding Logos</a:t>
              </a:r>
              <a:r>
                <a:rPr lang="en-US" sz="4000" b="1" baseline="0" dirty="0">
                  <a:solidFill>
                    <a:srgbClr val="FFC000"/>
                  </a:solidFill>
                  <a:latin typeface="Trebuchet MS" pitchFamily="34" charset="0"/>
                </a:rPr>
                <a:t> / Seals</a:t>
              </a:r>
            </a:p>
            <a:p>
              <a:pPr algn="l"/>
              <a:r>
                <a:rPr lang="en-US" sz="32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dirty="0">
                <a:solidFill>
                  <a:schemeClr val="bg1">
                    <a:lumMod val="75000"/>
                  </a:schemeClr>
                </a:solidFill>
                <a:latin typeface="Trebuchet MS" pitchFamily="34" charset="0"/>
              </a:endParaRPr>
            </a:p>
            <a:p>
              <a:pPr algn="l"/>
              <a:r>
                <a:rPr lang="en-US" sz="3200" b="1" spc="300" baseline="0" dirty="0">
                  <a:solidFill>
                    <a:srgbClr val="FFC000"/>
                  </a:solidFill>
                  <a:latin typeface="Trebuchet MS" pitchFamily="34" charset="0"/>
                </a:rPr>
                <a:t>TIP:</a:t>
              </a:r>
              <a:r>
                <a:rPr lang="en-US" sz="3200" b="1" spc="0" baseline="0" dirty="0">
                  <a:solidFill>
                    <a:srgbClr val="FFC000"/>
                  </a:solidFill>
                  <a:latin typeface="Trebuchet MS" pitchFamily="34" charset="0"/>
                </a:rPr>
                <a:t> </a:t>
              </a:r>
              <a:r>
                <a:rPr lang="en-US" sz="3200" b="0" baseline="0" dirty="0">
                  <a:solidFill>
                    <a:schemeClr val="bg1">
                      <a:lumMod val="75000"/>
                    </a:schemeClr>
                  </a:solidFill>
                  <a:latin typeface="Trebuchet MS" pitchFamily="34" charset="0"/>
                </a:rPr>
                <a:t>See if your school’s logo is available on our free poster templates page.</a:t>
              </a:r>
            </a:p>
            <a:p>
              <a:pPr algn="l"/>
              <a:endParaRPr lang="en-US" sz="3200" b="0" baseline="0" dirty="0">
                <a:latin typeface="Trebuchet MS" pitchFamily="34" charset="0"/>
              </a:endParaRPr>
            </a:p>
            <a:p>
              <a:pPr algn="ctr"/>
              <a:r>
                <a:rPr lang="en-US" sz="4000" b="1" baseline="0" dirty="0">
                  <a:solidFill>
                    <a:srgbClr val="FFC000"/>
                  </a:solidFill>
                  <a:latin typeface="Trebuchet MS" pitchFamily="34" charset="0"/>
                </a:rPr>
                <a:t>Photographs / Graphics</a:t>
              </a:r>
            </a:p>
            <a:p>
              <a:pPr algn="l" defTabSz="977900"/>
              <a:r>
                <a:rPr lang="en-US" sz="32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dirty="0">
                  <a:solidFill>
                    <a:schemeClr val="bg1">
                      <a:lumMod val="75000"/>
                    </a:schemeClr>
                  </a:solidFill>
                  <a:latin typeface="Trebuchet MS" pitchFamily="34" charset="0"/>
                </a:rPr>
                <a:t>disproportionally.</a:t>
              </a:r>
            </a:p>
            <a:p>
              <a:pPr algn="l" defTabSz="977900"/>
              <a:endParaRPr lang="en-US" sz="3200" b="0" baseline="0" dirty="0">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r>
                <a:rPr lang="en-US" sz="4000" b="1" baseline="0" dirty="0">
                  <a:solidFill>
                    <a:srgbClr val="FFC000"/>
                  </a:solidFill>
                  <a:latin typeface="Trebuchet MS" pitchFamily="34" charset="0"/>
                </a:rPr>
                <a:t>Image Quality Check</a:t>
              </a:r>
            </a:p>
            <a:p>
              <a:pPr lvl="0" algn="l" defTabSz="977900"/>
              <a:r>
                <a:rPr lang="en-US" sz="3200" b="0" baseline="0" dirty="0">
                  <a:solidFill>
                    <a:schemeClr val="bg1">
                      <a:lumMod val="75000"/>
                    </a:schemeClr>
                  </a:solidFill>
                  <a:latin typeface="Trebuchet MS" pitchFamily="34" charset="0"/>
                </a:rPr>
                <a:t>Zoom in and look at your images at 100% magnification. If they look good they will print well. </a:t>
              </a:r>
              <a:endParaRPr lang="en-US" sz="3600" b="0" dirty="0">
                <a:latin typeface="Trebuchet MS" pitchFamily="34" charset="0"/>
              </a:endParaRPr>
            </a:p>
          </p:txBody>
        </p:sp>
        <p:cxnSp>
          <p:nvCxnSpPr>
            <p:cNvPr id="25" name="Straight Connector 24"/>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userDrawn="1"/>
          </p:nvPicPr>
          <p:blipFill>
            <a:blip r:embed="rId4"/>
            <a:stretch>
              <a:fillRect/>
            </a:stretch>
          </p:blipFill>
          <p:spPr>
            <a:xfrm>
              <a:off x="-10479105" y="12472417"/>
              <a:ext cx="1597666" cy="1201935"/>
            </a:xfrm>
            <a:prstGeom prst="rect">
              <a:avLst/>
            </a:prstGeom>
          </p:spPr>
        </p:pic>
        <p:pic>
          <p:nvPicPr>
            <p:cNvPr id="30" name="Picture 29"/>
            <p:cNvPicPr>
              <a:picLocks noChangeAspect="1"/>
            </p:cNvPicPr>
            <p:nvPr userDrawn="1"/>
          </p:nvPicPr>
          <p:blipFill>
            <a:blip r:embed="rId5"/>
            <a:stretch>
              <a:fillRect/>
            </a:stretch>
          </p:blipFill>
          <p:spPr>
            <a:xfrm>
              <a:off x="-10732765" y="19116994"/>
              <a:ext cx="9986808" cy="1053596"/>
            </a:xfrm>
            <a:prstGeom prst="rect">
              <a:avLst/>
            </a:prstGeom>
          </p:spPr>
        </p:pic>
        <p:grpSp>
          <p:nvGrpSpPr>
            <p:cNvPr id="32" name="Group 31"/>
            <p:cNvGrpSpPr/>
            <p:nvPr userDrawn="1"/>
          </p:nvGrpSpPr>
          <p:grpSpPr>
            <a:xfrm>
              <a:off x="-9744993" y="29384977"/>
              <a:ext cx="7531182" cy="2202634"/>
              <a:chOff x="-4470427" y="13701622"/>
              <a:chExt cx="3470785" cy="1011982"/>
            </a:xfrm>
          </p:grpSpPr>
          <p:grpSp>
            <p:nvGrpSpPr>
              <p:cNvPr id="46" name="Group 45"/>
              <p:cNvGrpSpPr/>
              <p:nvPr userDrawn="1"/>
            </p:nvGrpSpPr>
            <p:grpSpPr>
              <a:xfrm>
                <a:off x="-2783495" y="13745853"/>
                <a:ext cx="624431" cy="898924"/>
                <a:chOff x="-3958697" y="14964973"/>
                <a:chExt cx="779338" cy="1288152"/>
              </a:xfrm>
            </p:grpSpPr>
            <p:pic>
              <p:nvPicPr>
                <p:cNvPr id="52" name="Picture 51"/>
                <p:cNvPicPr>
                  <a:picLocks noChangeAspect="1"/>
                </p:cNvPicPr>
                <p:nvPr userDrawn="1"/>
              </p:nvPicPr>
              <p:blipFill>
                <a:blip r:embed="rId6"/>
                <a:stretch>
                  <a:fillRect/>
                </a:stretch>
              </p:blipFill>
              <p:spPr>
                <a:xfrm>
                  <a:off x="-3948160" y="14964973"/>
                  <a:ext cx="768801" cy="1090857"/>
                </a:xfrm>
                <a:prstGeom prst="rect">
                  <a:avLst/>
                </a:prstGeom>
              </p:spPr>
            </p:pic>
            <p:sp>
              <p:nvSpPr>
                <p:cNvPr id="53" name="TextBox 52"/>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a:solidFill>
                        <a:schemeClr val="tx1"/>
                      </a:solidFill>
                    </a:rPr>
                    <a:t>ORIGINAL</a:t>
                  </a:r>
                </a:p>
              </p:txBody>
            </p:sp>
          </p:grpSp>
          <p:grpSp>
            <p:nvGrpSpPr>
              <p:cNvPr id="47" name="Group 46"/>
              <p:cNvGrpSpPr/>
              <p:nvPr userDrawn="1"/>
            </p:nvGrpSpPr>
            <p:grpSpPr>
              <a:xfrm>
                <a:off x="-2033159" y="13745867"/>
                <a:ext cx="1033517" cy="898915"/>
                <a:chOff x="-2921738" y="14889872"/>
                <a:chExt cx="1420279" cy="1235304"/>
              </a:xfrm>
            </p:grpSpPr>
            <p:pic>
              <p:nvPicPr>
                <p:cNvPr id="50" name="Picture 49"/>
                <p:cNvPicPr>
                  <a:picLocks noChangeAspect="1"/>
                </p:cNvPicPr>
                <p:nvPr userDrawn="1"/>
              </p:nvPicPr>
              <p:blipFill>
                <a:blip r:embed="rId6"/>
                <a:stretch>
                  <a:fillRect/>
                </a:stretch>
              </p:blipFill>
              <p:spPr>
                <a:xfrm>
                  <a:off x="-2921738" y="14889872"/>
                  <a:ext cx="1420279" cy="1029694"/>
                </a:xfrm>
                <a:prstGeom prst="rect">
                  <a:avLst/>
                </a:prstGeom>
              </p:spPr>
            </p:pic>
            <p:sp>
              <p:nvSpPr>
                <p:cNvPr id="51" name="TextBox 50"/>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dirty="0">
                      <a:solidFill>
                        <a:schemeClr val="bg1"/>
                      </a:solidFill>
                    </a:rPr>
                    <a:t>DISTORTED</a:t>
                  </a:r>
                  <a:endParaRPr lang="en-US" sz="9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3701622"/>
                <a:ext cx="1098742" cy="847761"/>
              </a:xfrm>
              <a:prstGeom prst="rect">
                <a:avLst/>
              </a:prstGeom>
            </p:spPr>
          </p:pic>
          <p:sp>
            <p:nvSpPr>
              <p:cNvPr id="49" name="TextBox 48"/>
              <p:cNvSpPr txBox="1"/>
              <p:nvPr userDrawn="1"/>
            </p:nvSpPr>
            <p:spPr>
              <a:xfrm>
                <a:off x="-4440600" y="14388371"/>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37" name="Group 36"/>
            <p:cNvGrpSpPr/>
            <p:nvPr userDrawn="1"/>
          </p:nvGrpSpPr>
          <p:grpSpPr>
            <a:xfrm>
              <a:off x="-10573702" y="34554904"/>
              <a:ext cx="9344084" cy="2526502"/>
              <a:chOff x="-4835604" y="15859915"/>
              <a:chExt cx="4306270" cy="1160780"/>
            </a:xfrm>
          </p:grpSpPr>
          <p:graphicFrame>
            <p:nvGraphicFramePr>
              <p:cNvPr id="38" name="Object 37"/>
              <p:cNvGraphicFramePr>
                <a:graphicFrameLocks noChangeAspect="1"/>
              </p:cNvGraphicFramePr>
              <p:nvPr userDrawn="1">
                <p:extLst>
                  <p:ext uri="{D42A27DB-BD31-4B8C-83A1-F6EECF244321}">
                    <p14:modId xmlns:p14="http://schemas.microsoft.com/office/powerpoint/2010/main" val="403568838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spid="_x0000_s1218"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649322" y="15859915"/>
                            <a:ext cx="1828800" cy="1117600"/>
                          </a:xfrm>
                          <a:prstGeom prst="rect">
                            <a:avLst/>
                          </a:prstGeom>
                        </p:spPr>
                      </p:pic>
                    </p:oleObj>
                  </mc:Fallback>
                </mc:AlternateContent>
              </a:graphicData>
            </a:graphic>
          </p:graphicFrame>
          <p:graphicFrame>
            <p:nvGraphicFramePr>
              <p:cNvPr id="39" name="Object 38"/>
              <p:cNvGraphicFramePr>
                <a:graphicFrameLocks noChangeAspect="1"/>
              </p:cNvGraphicFramePr>
              <p:nvPr userDrawn="1">
                <p:extLst>
                  <p:ext uri="{D42A27DB-BD31-4B8C-83A1-F6EECF244321}">
                    <p14:modId xmlns:p14="http://schemas.microsoft.com/office/powerpoint/2010/main" val="37521511"/>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spid="_x0000_s1219"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572617" y="15863608"/>
                            <a:ext cx="1828800" cy="1117600"/>
                          </a:xfrm>
                          <a:prstGeom prst="rect">
                            <a:avLst/>
                          </a:prstGeom>
                        </p:spPr>
                      </p:pic>
                    </p:oleObj>
                  </mc:Fallback>
                </mc:AlternateContent>
              </a:graphicData>
            </a:graphic>
          </p:graphicFrame>
          <p:sp>
            <p:nvSpPr>
              <p:cNvPr id="41" name="TextBox 40"/>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dirty="0">
                    <a:solidFill>
                      <a:srgbClr val="92D050"/>
                    </a:solidFill>
                  </a:rPr>
                  <a:t>Good</a:t>
                </a:r>
                <a:r>
                  <a:rPr lang="en-US" sz="2000" baseline="0" dirty="0">
                    <a:solidFill>
                      <a:srgbClr val="92D050"/>
                    </a:solidFill>
                  </a:rPr>
                  <a:t> </a:t>
                </a:r>
                <a:r>
                  <a:rPr lang="en-US" sz="2000" baseline="0" dirty="0">
                    <a:solidFill>
                      <a:schemeClr val="bg1"/>
                    </a:solidFill>
                  </a:rPr>
                  <a:t>printing quality</a:t>
                </a:r>
                <a:endParaRPr lang="en-US" sz="2000" dirty="0">
                  <a:solidFill>
                    <a:schemeClr val="bg1"/>
                  </a:solidFill>
                </a:endParaRPr>
              </a:p>
            </p:txBody>
          </p:sp>
          <p:sp>
            <p:nvSpPr>
              <p:cNvPr id="45" name="TextBox 44"/>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dirty="0">
                    <a:solidFill>
                      <a:srgbClr val="FF0000"/>
                    </a:solidFill>
                  </a:rPr>
                  <a:t>Bad </a:t>
                </a:r>
                <a:r>
                  <a:rPr lang="en-US" sz="2000" dirty="0">
                    <a:solidFill>
                      <a:schemeClr val="bg1"/>
                    </a:solidFill>
                  </a:rPr>
                  <a:t>printing quality</a:t>
                </a:r>
              </a:p>
            </p:txBody>
          </p:sp>
        </p:grpSp>
      </p:grpSp>
      <p:grpSp>
        <p:nvGrpSpPr>
          <p:cNvPr id="54" name="Group 53"/>
          <p:cNvGrpSpPr/>
          <p:nvPr userDrawn="1"/>
        </p:nvGrpSpPr>
        <p:grpSpPr>
          <a:xfrm>
            <a:off x="30676632" y="0"/>
            <a:ext cx="12284832" cy="42803763"/>
            <a:chOff x="44157839" y="-55065"/>
            <a:chExt cx="11062139" cy="38543561"/>
          </a:xfrm>
        </p:grpSpPr>
        <p:sp>
          <p:nvSpPr>
            <p:cNvPr id="55" name="Rectangle 54"/>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dirty="0">
                  <a:solidFill>
                    <a:schemeClr val="bg1"/>
                  </a:solidFill>
                  <a:latin typeface="Trebuchet MS" pitchFamily="34" charset="0"/>
                </a:rPr>
                <a:t>QUICK START (cont.)</a:t>
              </a:r>
            </a:p>
            <a:p>
              <a:pPr algn="ctr"/>
              <a:endParaRPr lang="en-US" sz="4400" b="1"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32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r>
                <a:rPr lang="en-US" sz="32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3200" b="0" baseline="0" dirty="0">
                <a:solidFill>
                  <a:schemeClr val="bg1">
                    <a:lumMod val="75000"/>
                  </a:schemeClr>
                </a:solidFill>
                <a:latin typeface="Trebuchet MS" pitchFamily="34" charset="0"/>
              </a:endParaRPr>
            </a:p>
            <a:p>
              <a:pPr algn="ctr"/>
              <a:r>
                <a:rPr lang="en-US" sz="4000" b="1" baseline="0" dirty="0">
                  <a:solidFill>
                    <a:srgbClr val="FFC000"/>
                  </a:solidFill>
                  <a:latin typeface="Trebuchet MS" pitchFamily="34" charset="0"/>
                </a:rPr>
                <a:t>How to add Text</a:t>
              </a:r>
            </a:p>
            <a:p>
              <a:pPr marL="3429000" lvl="2" indent="0" algn="l" defTabSz="114300"/>
              <a:r>
                <a:rPr lang="en-US" sz="32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3200" b="0" baseline="0" dirty="0">
                  <a:solidFill>
                    <a:schemeClr val="bg1">
                      <a:lumMod val="75000"/>
                    </a:schemeClr>
                  </a:solidFill>
                  <a:latin typeface="Trebuchet MS" pitchFamily="34" charset="0"/>
                </a:rPr>
                <a:t> </a:t>
              </a:r>
              <a:r>
                <a:rPr kumimoji="0" lang="en-US" sz="40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dirty="0">
                <a:solidFill>
                  <a:schemeClr val="bg1">
                    <a:lumMod val="75000"/>
                  </a:schemeClr>
                </a:solidFill>
                <a:latin typeface="Trebuchet MS" pitchFamily="34" charset="0"/>
              </a:endParaRPr>
            </a:p>
            <a:p>
              <a:pPr marL="1518341" lvl="2" indent="0" algn="l" defTabSz="114300"/>
              <a:endParaRPr lang="en-US" sz="3200" b="0" baseline="0" dirty="0">
                <a:solidFill>
                  <a:schemeClr val="bg1">
                    <a:lumMod val="75000"/>
                  </a:schemeClr>
                </a:solidFill>
                <a:latin typeface="Trebuchet MS" pitchFamily="34" charset="0"/>
              </a:endParaRPr>
            </a:p>
            <a:p>
              <a:pPr algn="ctr"/>
              <a:r>
                <a:rPr lang="en-US" sz="4000" b="1" baseline="0" dirty="0">
                  <a:solidFill>
                    <a:srgbClr val="FFC000"/>
                  </a:solidFill>
                  <a:latin typeface="Trebuchet MS" pitchFamily="34" charset="0"/>
                </a:rPr>
                <a:t>How to add Tables</a:t>
              </a:r>
            </a:p>
            <a:p>
              <a:pPr marL="2000250" lvl="1" indent="0" algn="l" defTabSz="114300"/>
              <a:r>
                <a:rPr lang="en-US" sz="32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32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4191269152"/>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spid="_x0000_s1220"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102925" y="4068480"/>
                          <a:ext cx="6955629" cy="2569718"/>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487207" y="9829102"/>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3673021171"/>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spid="_x0000_s1221"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0659" y="15799252"/>
                          <a:ext cx="1482266" cy="992162"/>
                        </a:xfrm>
                        <a:prstGeom prst="rect">
                          <a:avLst/>
                        </a:prstGeom>
                      </p:spPr>
                    </p:pic>
                  </p:oleObj>
                </mc:Fallback>
              </mc:AlternateContent>
            </a:graphicData>
          </a:graphic>
        </p:graphicFrame>
        <p:grpSp>
          <p:nvGrpSpPr>
            <p:cNvPr id="59" name="Group 58"/>
            <p:cNvGrpSpPr/>
            <p:nvPr userDrawn="1"/>
          </p:nvGrpSpPr>
          <p:grpSpPr>
            <a:xfrm>
              <a:off x="44487207" y="35164894"/>
              <a:ext cx="10354213" cy="1265612"/>
              <a:chOff x="44200453" y="33317650"/>
              <a:chExt cx="9771399" cy="1090622"/>
            </a:xfrm>
          </p:grpSpPr>
          <p:sp>
            <p:nvSpPr>
              <p:cNvPr id="61" name="Rounded Rectangle 60"/>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33415984"/>
                <a:ext cx="914401" cy="914399"/>
              </a:xfrm>
              <a:prstGeom prst="rect">
                <a:avLst/>
              </a:prstGeom>
              <a:noFill/>
              <a:ln>
                <a:noFill/>
              </a:ln>
            </p:spPr>
          </p:pic>
          <p:sp>
            <p:nvSpPr>
              <p:cNvPr id="63" name="TextBox 62"/>
              <p:cNvSpPr txBox="1"/>
              <p:nvPr userDrawn="1"/>
            </p:nvSpPr>
            <p:spPr>
              <a:xfrm>
                <a:off x="45300663" y="33507571"/>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479241" y="36784614"/>
              <a:ext cx="6870215" cy="1260334"/>
            </a:xfrm>
            <a:prstGeom prst="rect">
              <a:avLst/>
            </a:prstGeom>
            <a:noFill/>
          </p:spPr>
          <p:txBody>
            <a:bodyPr wrap="square" lIns="65304" tIns="32651" rIns="65304" bIns="32651" rtlCol="0">
              <a:spAutoFit/>
            </a:bodyPr>
            <a:lstStyle/>
            <a:p>
              <a:pPr marL="400050" indent="-400050">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0050"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sp>
        <p:nvSpPr>
          <p:cNvPr id="40" name="Rounded Rectangle 39"/>
          <p:cNvSpPr/>
          <p:nvPr userDrawn="1"/>
        </p:nvSpPr>
        <p:spPr>
          <a:xfrm>
            <a:off x="572140" y="5263466"/>
            <a:ext cx="14353528" cy="35648085"/>
          </a:xfrm>
          <a:prstGeom prst="roundRect">
            <a:avLst>
              <a:gd name="adj" fmla="val 3888"/>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userDrawn="1"/>
        </p:nvSpPr>
        <p:spPr>
          <a:xfrm>
            <a:off x="15357623" y="5263467"/>
            <a:ext cx="14353528" cy="35648085"/>
          </a:xfrm>
          <a:prstGeom prst="roundRect">
            <a:avLst>
              <a:gd name="adj" fmla="val 3888"/>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p:cNvGrpSpPr/>
          <p:nvPr userDrawn="1"/>
        </p:nvGrpSpPr>
        <p:grpSpPr>
          <a:xfrm>
            <a:off x="-14193" y="-9251"/>
            <a:ext cx="30289405" cy="4572641"/>
            <a:chOff x="-14192" y="1382"/>
            <a:chExt cx="27451941" cy="4572641"/>
          </a:xfrm>
        </p:grpSpPr>
        <p:sp>
          <p:nvSpPr>
            <p:cNvPr id="74"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77" name="Group 76"/>
          <p:cNvGrpSpPr/>
          <p:nvPr userDrawn="1"/>
        </p:nvGrpSpPr>
        <p:grpSpPr>
          <a:xfrm rot="10800000">
            <a:off x="-32176" y="41301531"/>
            <a:ext cx="30343563" cy="1502229"/>
            <a:chOff x="-14192" y="1382"/>
            <a:chExt cx="27451941" cy="4572641"/>
          </a:xfrm>
        </p:grpSpPr>
        <p:sp>
          <p:nvSpPr>
            <p:cNvPr id="78"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33"/>
          <p:cNvSpPr>
            <a:spLocks noChangeArrowheads="1"/>
          </p:cNvSpPr>
          <p:nvPr/>
        </p:nvSpPr>
        <p:spPr bwMode="auto">
          <a:xfrm>
            <a:off x="630735" y="5331811"/>
            <a:ext cx="29010460" cy="35579741"/>
          </a:xfrm>
          <a:prstGeom prst="roundRect">
            <a:avLst>
              <a:gd name="adj" fmla="val 2277"/>
            </a:avLst>
          </a:prstGeom>
          <a:noFill/>
          <a:ln w="9525">
            <a:solidFill>
              <a:schemeClr val="accent5"/>
            </a:solidFill>
            <a:miter lim="800000"/>
            <a:headEnd/>
            <a:tailEnd/>
          </a:ln>
          <a:effectLst/>
        </p:spPr>
        <p:txBody>
          <a:bodyPr wrap="none" lIns="89551" tIns="44774" rIns="89551" bIns="44774" anchor="ctr"/>
          <a:lstStyle/>
          <a:p>
            <a:pPr>
              <a:defRPr/>
            </a:pPr>
            <a:endParaRPr lang="en-US" dirty="0"/>
          </a:p>
        </p:txBody>
      </p:sp>
      <p:sp>
        <p:nvSpPr>
          <p:cNvPr id="10" name="Text Box 14"/>
          <p:cNvSpPr txBox="1">
            <a:spLocks noChangeArrowheads="1"/>
          </p:cNvSpPr>
          <p:nvPr/>
        </p:nvSpPr>
        <p:spPr bwMode="auto">
          <a:xfrm>
            <a:off x="1432294" y="41948434"/>
            <a:ext cx="2636977" cy="322029"/>
          </a:xfrm>
          <a:prstGeom prst="rect">
            <a:avLst/>
          </a:prstGeom>
          <a:noFill/>
          <a:ln w="9525">
            <a:noFill/>
            <a:miter lim="800000"/>
            <a:headEnd/>
            <a:tailEnd/>
          </a:ln>
          <a:effectLst/>
        </p:spPr>
        <p:txBody>
          <a:bodyPr wrap="square" lIns="89381" tIns="44682" rIns="89381" bIns="44682">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00" b="1" dirty="0">
                <a:solidFill>
                  <a:schemeClr val="bg1">
                    <a:lumMod val="75000"/>
                  </a:schemeClr>
                </a:solidFill>
                <a:latin typeface="Arial" charset="0"/>
              </a:rPr>
              <a:t>www.PosterPresentations.com</a:t>
            </a:r>
          </a:p>
        </p:txBody>
      </p:sp>
      <p:grpSp>
        <p:nvGrpSpPr>
          <p:cNvPr id="36" name="Group 35"/>
          <p:cNvGrpSpPr/>
          <p:nvPr userDrawn="1"/>
        </p:nvGrpSpPr>
        <p:grpSpPr>
          <a:xfrm>
            <a:off x="-12658121" y="-48127"/>
            <a:ext cx="12259293" cy="42851889"/>
            <a:chOff x="-11225189" y="-1"/>
            <a:chExt cx="11018865" cy="38516022"/>
          </a:xfrm>
        </p:grpSpPr>
        <p:sp>
          <p:nvSpPr>
            <p:cNvPr id="37" name="Rectangle 36"/>
            <p:cNvSpPr/>
            <p:nvPr/>
          </p:nvSpPr>
          <p:spPr>
            <a:xfrm>
              <a:off x="-11216136" y="-1"/>
              <a:ext cx="11009812" cy="38516022"/>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4000" b="1" spc="0" dirty="0">
                  <a:solidFill>
                    <a:srgbClr val="FF0000"/>
                  </a:solidFill>
                  <a:latin typeface="Trebuchet MS" pitchFamily="34" charset="0"/>
                </a:rPr>
                <a:t>(—THIS SIDEBAR DOES NOT PRINT—)</a:t>
              </a:r>
              <a:endParaRPr lang="en-US" sz="4000" b="1" spc="600" dirty="0">
                <a:solidFill>
                  <a:schemeClr val="bg1"/>
                </a:solidFill>
                <a:latin typeface="Trebuchet MS" pitchFamily="34" charset="0"/>
              </a:endParaRPr>
            </a:p>
            <a:p>
              <a:pPr algn="ctr"/>
              <a:r>
                <a:rPr lang="en-US" sz="4800" b="1" spc="600" dirty="0">
                  <a:solidFill>
                    <a:schemeClr val="bg1"/>
                  </a:solidFill>
                  <a:latin typeface="Trebuchet MS" pitchFamily="34" charset="0"/>
                </a:rPr>
                <a:t>DESIGN</a:t>
              </a:r>
              <a:r>
                <a:rPr lang="en-US" sz="4800" b="1" spc="600" baseline="0" dirty="0">
                  <a:solidFill>
                    <a:schemeClr val="bg1"/>
                  </a:solidFill>
                  <a:latin typeface="Trebuchet MS" pitchFamily="34" charset="0"/>
                </a:rPr>
                <a:t> </a:t>
              </a:r>
              <a:r>
                <a:rPr lang="en-US" sz="4800" b="1" spc="600" dirty="0">
                  <a:solidFill>
                    <a:schemeClr val="bg1"/>
                  </a:solidFill>
                  <a:latin typeface="Trebuchet MS" pitchFamily="34" charset="0"/>
                </a:rPr>
                <a:t>GUIDE</a:t>
              </a:r>
            </a:p>
            <a:p>
              <a:pPr algn="ctr"/>
              <a:endParaRPr lang="en-US" sz="3600" b="1" dirty="0">
                <a:latin typeface="Trebuchet MS" pitchFamily="34" charset="0"/>
              </a:endParaRPr>
            </a:p>
            <a:p>
              <a:pPr defTabSz="3765639"/>
              <a:r>
                <a:rPr lang="en-US" sz="3600" i="0" dirty="0">
                  <a:latin typeface="Trebuchet MS" pitchFamily="34" charset="0"/>
                </a:rPr>
                <a:t>This PowerPoint</a:t>
              </a:r>
              <a:r>
                <a:rPr lang="en-US" sz="3600" i="0" baseline="0" dirty="0">
                  <a:latin typeface="Trebuchet MS" pitchFamily="34" charset="0"/>
                </a:rPr>
                <a:t> </a:t>
              </a:r>
              <a:r>
                <a:rPr lang="en-US" sz="3600" i="0" dirty="0">
                  <a:latin typeface="Trebuchet MS" pitchFamily="34" charset="0"/>
                </a:rPr>
                <a:t>2007 template produces</a:t>
              </a:r>
              <a:r>
                <a:rPr lang="en-US" sz="3600" i="0" baseline="0" dirty="0">
                  <a:latin typeface="Trebuchet MS" pitchFamily="34" charset="0"/>
                </a:rPr>
                <a:t> </a:t>
              </a:r>
              <a:r>
                <a:rPr lang="en-US" sz="3600" i="0" dirty="0">
                  <a:latin typeface="Trebuchet MS" pitchFamily="34" charset="0"/>
                </a:rPr>
                <a:t>an</a:t>
              </a:r>
              <a:r>
                <a:rPr lang="en-US" sz="3600" i="0" baseline="0" dirty="0">
                  <a:latin typeface="Trebuchet MS" pitchFamily="34" charset="0"/>
                </a:rPr>
                <a:t> A0</a:t>
              </a:r>
              <a:r>
                <a:rPr lang="en-US" sz="3600" i="0" dirty="0">
                  <a:latin typeface="Trebuchet MS" pitchFamily="34" charset="0"/>
                </a:rPr>
                <a:t> presentation poster. </a:t>
              </a:r>
              <a:r>
                <a:rPr lang="en-US" sz="3600" dirty="0">
                  <a:latin typeface="Trebuchet MS" pitchFamily="34" charset="0"/>
                </a:rPr>
                <a:t>You</a:t>
              </a:r>
              <a:r>
                <a:rPr lang="en-US" sz="3600" baseline="0" dirty="0">
                  <a:latin typeface="Trebuchet MS" pitchFamily="34" charset="0"/>
                </a:rPr>
                <a:t> can u</a:t>
              </a:r>
              <a:r>
                <a:rPr lang="en-US" sz="3600" dirty="0">
                  <a:latin typeface="Trebuchet MS" pitchFamily="34" charset="0"/>
                </a:rPr>
                <a:t>se</a:t>
              </a:r>
              <a:r>
                <a:rPr lang="en-US" sz="3600" baseline="0" dirty="0">
                  <a:latin typeface="Trebuchet MS" pitchFamily="34" charset="0"/>
                </a:rPr>
                <a:t> it to create your research poster and </a:t>
              </a:r>
              <a:r>
                <a:rPr lang="en-US" sz="3600" dirty="0">
                  <a:latin typeface="Trebuchet MS" pitchFamily="34" charset="0"/>
                </a:rPr>
                <a:t>save valuable time placing titles, subtitles,</a:t>
              </a:r>
              <a:r>
                <a:rPr lang="en-US" sz="3600" baseline="0" dirty="0">
                  <a:latin typeface="Trebuchet MS" pitchFamily="34" charset="0"/>
                </a:rPr>
                <a:t> text, and graphics</a:t>
              </a:r>
              <a:r>
                <a:rPr lang="en-US" sz="3600" dirty="0">
                  <a:latin typeface="Trebuchet MS" pitchFamily="34" charset="0"/>
                </a:rPr>
                <a:t>. </a:t>
              </a:r>
            </a:p>
            <a:p>
              <a:pPr defTabSz="3765639"/>
              <a:endParaRPr lang="en-US" sz="3600" dirty="0">
                <a:latin typeface="Trebuchet MS" pitchFamily="34" charset="0"/>
              </a:endParaRPr>
            </a:p>
            <a:p>
              <a:pPr defTabSz="4389219"/>
              <a:r>
                <a:rPr lang="en-US" sz="3600" dirty="0">
                  <a:latin typeface="Trebuchet MS" pitchFamily="34" charset="0"/>
                </a:rPr>
                <a:t>We provide a series of online tutorials that will guide you through the poster design process and answer your poster production questions. To view our template tutorials, go online to </a:t>
              </a:r>
              <a:r>
                <a:rPr lang="en-US" sz="3600" b="1" dirty="0">
                  <a:solidFill>
                    <a:srgbClr val="FFC000"/>
                  </a:solidFill>
                  <a:latin typeface="Trebuchet MS" pitchFamily="34" charset="0"/>
                </a:rPr>
                <a:t>PosterPresentations.com</a:t>
              </a:r>
              <a:r>
                <a:rPr lang="en-US" sz="3600" b="1" dirty="0">
                  <a:solidFill>
                    <a:schemeClr val="bg1"/>
                  </a:solidFill>
                  <a:latin typeface="Trebuchet MS" pitchFamily="34" charset="0"/>
                </a:rPr>
                <a:t> </a:t>
              </a:r>
              <a:r>
                <a:rPr lang="en-US" sz="3600" dirty="0">
                  <a:solidFill>
                    <a:schemeClr val="bg1"/>
                  </a:solidFill>
                  <a:latin typeface="Trebuchet MS" pitchFamily="34" charset="0"/>
                </a:rPr>
                <a:t>and click on HELP DESK.</a:t>
              </a:r>
            </a:p>
            <a:p>
              <a:pPr defTabSz="4389219"/>
              <a:endParaRPr lang="en-US" sz="3600" dirty="0">
                <a:latin typeface="Trebuchet MS" pitchFamily="34" charset="0"/>
              </a:endParaRPr>
            </a:p>
            <a:p>
              <a:pPr defTabSz="4389219"/>
              <a:r>
                <a:rPr lang="en-US" sz="3600" dirty="0">
                  <a:solidFill>
                    <a:schemeClr val="bg1"/>
                  </a:solidFill>
                  <a:latin typeface="Trebuchet MS" pitchFamily="34" charset="0"/>
                </a:rPr>
                <a:t>When</a:t>
              </a:r>
              <a:r>
                <a:rPr lang="en-US" sz="3600" baseline="0" dirty="0">
                  <a:solidFill>
                    <a:schemeClr val="bg1"/>
                  </a:solidFill>
                  <a:latin typeface="Trebuchet MS" pitchFamily="34" charset="0"/>
                </a:rPr>
                <a:t> you are ready to print your poster</a:t>
              </a:r>
              <a:r>
                <a:rPr lang="en-US" sz="3600" dirty="0">
                  <a:solidFill>
                    <a:schemeClr val="bg1"/>
                  </a:solidFill>
                  <a:latin typeface="Trebuchet MS" pitchFamily="34" charset="0"/>
                </a:rPr>
                <a:t>,</a:t>
              </a:r>
              <a:r>
                <a:rPr lang="en-US" sz="3600" baseline="0" dirty="0">
                  <a:solidFill>
                    <a:schemeClr val="bg1"/>
                  </a:solidFill>
                  <a:latin typeface="Trebuchet MS" pitchFamily="34" charset="0"/>
                </a:rPr>
                <a:t> go online to </a:t>
              </a:r>
              <a:r>
                <a:rPr lang="en-US" sz="3600" b="0" dirty="0">
                  <a:solidFill>
                    <a:schemeClr val="bg1"/>
                  </a:solidFill>
                  <a:latin typeface="Trebuchet MS" pitchFamily="34" charset="0"/>
                </a:rPr>
                <a:t>PosterPresentations.com</a:t>
              </a:r>
              <a:br>
                <a:rPr lang="en-US" sz="3600" dirty="0">
                  <a:solidFill>
                    <a:schemeClr val="bg1"/>
                  </a:solidFill>
                  <a:latin typeface="Trebuchet MS" pitchFamily="34" charset="0"/>
                </a:rPr>
              </a:br>
              <a:endParaRPr lang="en-US" sz="3600" dirty="0">
                <a:solidFill>
                  <a:schemeClr val="bg1"/>
                </a:solidFill>
                <a:latin typeface="Trebuchet MS" pitchFamily="34" charset="0"/>
              </a:endParaRPr>
            </a:p>
            <a:p>
              <a:pPr algn="l" defTabSz="3765639"/>
              <a:r>
                <a:rPr lang="en-US" sz="3600" b="0" dirty="0">
                  <a:solidFill>
                    <a:schemeClr val="bg1"/>
                  </a:solidFill>
                  <a:latin typeface="Trebuchet MS" pitchFamily="34" charset="0"/>
                </a:rPr>
                <a:t>Need</a:t>
              </a:r>
              <a:r>
                <a:rPr lang="en-US" sz="3600" b="0" baseline="0" dirty="0">
                  <a:solidFill>
                    <a:schemeClr val="bg1"/>
                  </a:solidFill>
                  <a:latin typeface="Trebuchet MS" pitchFamily="34" charset="0"/>
                </a:rPr>
                <a:t> assistance? Call us at </a:t>
              </a:r>
              <a:r>
                <a:rPr lang="en-US" sz="3600" b="0" dirty="0">
                  <a:solidFill>
                    <a:srgbClr val="FFC000"/>
                  </a:solidFill>
                  <a:latin typeface="Trebuchet MS" pitchFamily="34" charset="0"/>
                </a:rPr>
                <a:t>1.510.649.3001</a:t>
              </a:r>
            </a:p>
            <a:p>
              <a:pPr algn="l" defTabSz="3765639"/>
              <a:endParaRPr lang="en-US" sz="4400" b="1" dirty="0">
                <a:solidFill>
                  <a:srgbClr val="FFFF00"/>
                </a:solidFill>
                <a:latin typeface="Trebuchet MS" pitchFamily="34" charset="0"/>
              </a:endParaRPr>
            </a:p>
            <a:p>
              <a:pPr algn="ctr"/>
              <a:endParaRPr lang="en-US" sz="3200" b="1" dirty="0">
                <a:solidFill>
                  <a:schemeClr val="bg1"/>
                </a:solidFill>
                <a:latin typeface="Trebuchet MS" pitchFamily="34" charset="0"/>
              </a:endParaRPr>
            </a:p>
            <a:p>
              <a:pPr algn="ctr"/>
              <a:r>
                <a:rPr lang="en-US" sz="4800" b="1" spc="600" dirty="0">
                  <a:solidFill>
                    <a:schemeClr val="bg1"/>
                  </a:solidFill>
                  <a:latin typeface="Trebuchet MS" pitchFamily="34" charset="0"/>
                </a:rPr>
                <a:t>QUICK START</a:t>
              </a:r>
            </a:p>
            <a:p>
              <a:pPr algn="ctr"/>
              <a:endParaRPr lang="en-US" sz="4000" b="1"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Zoom in and out</a:t>
              </a:r>
            </a:p>
            <a:p>
              <a:pPr marL="2527300" indent="-650875" algn="l" defTabSz="850900">
                <a:tabLst/>
              </a:pPr>
              <a:r>
                <a:rPr lang="en-US" sz="3200" b="0" baseline="0" dirty="0">
                  <a:solidFill>
                    <a:schemeClr val="bg1"/>
                  </a:solidFill>
                  <a:latin typeface="Trebuchet MS" pitchFamily="34" charset="0"/>
                </a:rPr>
                <a:t>	</a:t>
              </a:r>
              <a:r>
                <a:rPr lang="en-US" sz="32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3600" b="0"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Title, Authors, and Affiliations</a:t>
              </a:r>
            </a:p>
            <a:p>
              <a:pPr algn="l"/>
              <a:r>
                <a:rPr lang="en-US" sz="3200" b="0" baseline="0" dirty="0">
                  <a:solidFill>
                    <a:schemeClr val="bg1">
                      <a:lumMod val="75000"/>
                    </a:schemeClr>
                  </a:solidFill>
                  <a:latin typeface="Trebuchet MS" pitchFamily="34" charset="0"/>
                </a:rPr>
                <a:t>Start designing your poster by adding the title, the names of the authors, and the affiliated institutions. </a:t>
              </a:r>
              <a:r>
                <a:rPr lang="en-US" sz="32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3200" b="0" spc="0" baseline="0" dirty="0">
                <a:solidFill>
                  <a:schemeClr val="bg1">
                    <a:lumMod val="75000"/>
                  </a:schemeClr>
                </a:solidFill>
                <a:latin typeface="Trebuchet MS" pitchFamily="34" charset="0"/>
              </a:endParaRPr>
            </a:p>
            <a:p>
              <a:pPr algn="l"/>
              <a:r>
                <a:rPr lang="en-US" sz="3200" b="1" spc="300" baseline="0" dirty="0">
                  <a:solidFill>
                    <a:srgbClr val="FFC000"/>
                  </a:solidFill>
                  <a:latin typeface="Trebuchet MS" pitchFamily="34" charset="0"/>
                </a:rPr>
                <a:t>TIP</a:t>
              </a:r>
              <a:r>
                <a:rPr lang="en-US" sz="3200" b="1" baseline="0" dirty="0">
                  <a:solidFill>
                    <a:srgbClr val="FFC000"/>
                  </a:solidFill>
                  <a:latin typeface="Trebuchet MS" pitchFamily="34" charset="0"/>
                </a:rPr>
                <a:t>: </a:t>
              </a:r>
              <a:r>
                <a:rPr lang="en-US" sz="3200" b="0" baseline="0" dirty="0">
                  <a:solidFill>
                    <a:schemeClr val="bg1">
                      <a:lumMod val="75000"/>
                    </a:schemeClr>
                  </a:solidFill>
                  <a:latin typeface="Trebuchet MS" pitchFamily="34" charset="0"/>
                </a:rPr>
                <a:t>The font size of your title should be bigger than your name(s) and institution name(s).</a:t>
              </a:r>
            </a:p>
            <a:p>
              <a:pPr algn="l"/>
              <a:br>
                <a:rPr lang="en-US" sz="3600" b="1" baseline="0" dirty="0">
                  <a:solidFill>
                    <a:schemeClr val="bg1"/>
                  </a:solidFill>
                  <a:latin typeface="Trebuchet MS" pitchFamily="34" charset="0"/>
                </a:rPr>
              </a:br>
              <a:endParaRPr lang="en-US" sz="3600" b="1" dirty="0">
                <a:solidFill>
                  <a:schemeClr val="bg1"/>
                </a:solidFill>
                <a:latin typeface="Trebuchet MS" pitchFamily="34" charset="0"/>
              </a:endParaRPr>
            </a:p>
            <a:p>
              <a:pPr algn="ctr"/>
              <a:endParaRPr lang="en-US" sz="3600" b="1" dirty="0">
                <a:solidFill>
                  <a:srgbClr val="FFC000"/>
                </a:solidFill>
                <a:latin typeface="Trebuchet MS" pitchFamily="34" charset="0"/>
              </a:endParaRPr>
            </a:p>
            <a:p>
              <a:pPr algn="ctr"/>
              <a:endParaRPr lang="en-US" sz="3600" b="1" dirty="0">
                <a:solidFill>
                  <a:srgbClr val="FFC000"/>
                </a:solidFill>
                <a:latin typeface="Trebuchet MS" pitchFamily="34" charset="0"/>
              </a:endParaRPr>
            </a:p>
            <a:p>
              <a:pPr algn="ctr"/>
              <a:r>
                <a:rPr lang="en-US" sz="4000" b="1" dirty="0">
                  <a:solidFill>
                    <a:srgbClr val="FFC000"/>
                  </a:solidFill>
                  <a:latin typeface="Trebuchet MS" pitchFamily="34" charset="0"/>
                </a:rPr>
                <a:t>Adding Logos</a:t>
              </a:r>
              <a:r>
                <a:rPr lang="en-US" sz="4000" b="1" baseline="0" dirty="0">
                  <a:solidFill>
                    <a:srgbClr val="FFC000"/>
                  </a:solidFill>
                  <a:latin typeface="Trebuchet MS" pitchFamily="34" charset="0"/>
                </a:rPr>
                <a:t> / Seals</a:t>
              </a:r>
            </a:p>
            <a:p>
              <a:pPr algn="l"/>
              <a:r>
                <a:rPr lang="en-US" sz="32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3200" b="0" spc="300" baseline="0" dirty="0">
                <a:solidFill>
                  <a:schemeClr val="bg1">
                    <a:lumMod val="75000"/>
                  </a:schemeClr>
                </a:solidFill>
                <a:latin typeface="Trebuchet MS" pitchFamily="34" charset="0"/>
              </a:endParaRPr>
            </a:p>
            <a:p>
              <a:pPr algn="l"/>
              <a:r>
                <a:rPr lang="en-US" sz="3200" b="1" spc="300" baseline="0" dirty="0">
                  <a:solidFill>
                    <a:srgbClr val="FFC000"/>
                  </a:solidFill>
                  <a:latin typeface="Trebuchet MS" pitchFamily="34" charset="0"/>
                </a:rPr>
                <a:t>TIP:</a:t>
              </a:r>
              <a:r>
                <a:rPr lang="en-US" sz="3200" b="1" spc="0" baseline="0" dirty="0">
                  <a:solidFill>
                    <a:srgbClr val="FFC000"/>
                  </a:solidFill>
                  <a:latin typeface="Trebuchet MS" pitchFamily="34" charset="0"/>
                </a:rPr>
                <a:t> </a:t>
              </a:r>
              <a:r>
                <a:rPr lang="en-US" sz="3200" b="0" baseline="0" dirty="0">
                  <a:solidFill>
                    <a:schemeClr val="bg1">
                      <a:lumMod val="75000"/>
                    </a:schemeClr>
                  </a:solidFill>
                  <a:latin typeface="Trebuchet MS" pitchFamily="34" charset="0"/>
                </a:rPr>
                <a:t>See if your school’s logo is available on our free poster templates page.</a:t>
              </a:r>
            </a:p>
            <a:p>
              <a:pPr algn="l"/>
              <a:endParaRPr lang="en-US" sz="3200" b="0" baseline="0" dirty="0">
                <a:latin typeface="Trebuchet MS" pitchFamily="34" charset="0"/>
              </a:endParaRPr>
            </a:p>
            <a:p>
              <a:pPr algn="ctr"/>
              <a:r>
                <a:rPr lang="en-US" sz="4000" b="1" baseline="0" dirty="0">
                  <a:solidFill>
                    <a:srgbClr val="FFC000"/>
                  </a:solidFill>
                  <a:latin typeface="Trebuchet MS" pitchFamily="34" charset="0"/>
                </a:rPr>
                <a:t>Photographs / Graphics</a:t>
              </a:r>
            </a:p>
            <a:p>
              <a:pPr algn="l" defTabSz="977900"/>
              <a:r>
                <a:rPr lang="en-US" sz="32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3200" b="0" spc="0" baseline="0" dirty="0">
                  <a:solidFill>
                    <a:schemeClr val="bg1">
                      <a:lumMod val="75000"/>
                    </a:schemeClr>
                  </a:solidFill>
                  <a:latin typeface="Trebuchet MS" pitchFamily="34" charset="0"/>
                </a:rPr>
                <a:t>disproportionally.</a:t>
              </a:r>
            </a:p>
            <a:p>
              <a:pPr algn="l" defTabSz="977900"/>
              <a:endParaRPr lang="en-US" sz="3200" b="0" baseline="0" dirty="0">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endParaRPr lang="en-US" sz="3600" b="1" baseline="0" dirty="0">
                <a:solidFill>
                  <a:srgbClr val="FFC000"/>
                </a:solidFill>
                <a:latin typeface="Trebuchet MS" pitchFamily="34" charset="0"/>
              </a:endParaRPr>
            </a:p>
            <a:p>
              <a:pPr algn="ctr"/>
              <a:r>
                <a:rPr lang="en-US" sz="4000" b="1" baseline="0" dirty="0">
                  <a:solidFill>
                    <a:srgbClr val="FFC000"/>
                  </a:solidFill>
                  <a:latin typeface="Trebuchet MS" pitchFamily="34" charset="0"/>
                </a:rPr>
                <a:t>Image Quality Check</a:t>
              </a:r>
            </a:p>
            <a:p>
              <a:pPr lvl="0" algn="l" defTabSz="977900"/>
              <a:r>
                <a:rPr lang="en-US" sz="3200" b="0" baseline="0" dirty="0">
                  <a:solidFill>
                    <a:schemeClr val="bg1">
                      <a:lumMod val="75000"/>
                    </a:schemeClr>
                  </a:solidFill>
                  <a:latin typeface="Trebuchet MS" pitchFamily="34" charset="0"/>
                </a:rPr>
                <a:t>Zoom in and look at your images at 100% magnification. If they look good they will print well. </a:t>
              </a:r>
              <a:endParaRPr lang="en-US" sz="3600" b="0" dirty="0">
                <a:latin typeface="Trebuchet MS" pitchFamily="34" charset="0"/>
              </a:endParaRPr>
            </a:p>
          </p:txBody>
        </p:sp>
        <p:cxnSp>
          <p:nvCxnSpPr>
            <p:cNvPr id="38" name="Straight Connector 37"/>
            <p:cNvCxnSpPr/>
            <p:nvPr/>
          </p:nvCxnSpPr>
          <p:spPr>
            <a:xfrm>
              <a:off x="-11225189" y="7240467"/>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userDrawn="1"/>
          </p:nvPicPr>
          <p:blipFill>
            <a:blip r:embed="rId4"/>
            <a:stretch>
              <a:fillRect/>
            </a:stretch>
          </p:blipFill>
          <p:spPr>
            <a:xfrm>
              <a:off x="-10479105" y="12472417"/>
              <a:ext cx="1597666" cy="1201935"/>
            </a:xfrm>
            <a:prstGeom prst="rect">
              <a:avLst/>
            </a:prstGeom>
          </p:spPr>
        </p:pic>
        <p:pic>
          <p:nvPicPr>
            <p:cNvPr id="40" name="Picture 39"/>
            <p:cNvPicPr>
              <a:picLocks noChangeAspect="1"/>
            </p:cNvPicPr>
            <p:nvPr userDrawn="1"/>
          </p:nvPicPr>
          <p:blipFill>
            <a:blip r:embed="rId5"/>
            <a:stretch>
              <a:fillRect/>
            </a:stretch>
          </p:blipFill>
          <p:spPr>
            <a:xfrm>
              <a:off x="-10732765" y="19116994"/>
              <a:ext cx="9986808" cy="1053596"/>
            </a:xfrm>
            <a:prstGeom prst="rect">
              <a:avLst/>
            </a:prstGeom>
          </p:spPr>
        </p:pic>
        <p:grpSp>
          <p:nvGrpSpPr>
            <p:cNvPr id="41" name="Group 40"/>
            <p:cNvGrpSpPr/>
            <p:nvPr userDrawn="1"/>
          </p:nvGrpSpPr>
          <p:grpSpPr>
            <a:xfrm>
              <a:off x="-9744993" y="29384977"/>
              <a:ext cx="7531182" cy="2202634"/>
              <a:chOff x="-4470427" y="13701622"/>
              <a:chExt cx="3470785" cy="1011982"/>
            </a:xfrm>
          </p:grpSpPr>
          <p:grpSp>
            <p:nvGrpSpPr>
              <p:cNvPr id="49" name="Group 48"/>
              <p:cNvGrpSpPr/>
              <p:nvPr userDrawn="1"/>
            </p:nvGrpSpPr>
            <p:grpSpPr>
              <a:xfrm>
                <a:off x="-2783495" y="13745853"/>
                <a:ext cx="624431" cy="898924"/>
                <a:chOff x="-3958697" y="14964973"/>
                <a:chExt cx="779338" cy="1288152"/>
              </a:xfrm>
            </p:grpSpPr>
            <p:pic>
              <p:nvPicPr>
                <p:cNvPr id="70" name="Picture 69"/>
                <p:cNvPicPr>
                  <a:picLocks noChangeAspect="1"/>
                </p:cNvPicPr>
                <p:nvPr userDrawn="1"/>
              </p:nvPicPr>
              <p:blipFill>
                <a:blip r:embed="rId6"/>
                <a:stretch>
                  <a:fillRect/>
                </a:stretch>
              </p:blipFill>
              <p:spPr>
                <a:xfrm>
                  <a:off x="-3948160" y="14964973"/>
                  <a:ext cx="768801" cy="1090857"/>
                </a:xfrm>
                <a:prstGeom prst="rect">
                  <a:avLst/>
                </a:prstGeom>
              </p:spPr>
            </p:pic>
            <p:sp>
              <p:nvSpPr>
                <p:cNvPr id="71" name="TextBox 70"/>
                <p:cNvSpPr txBox="1"/>
                <p:nvPr userDrawn="1"/>
              </p:nvSpPr>
              <p:spPr>
                <a:xfrm>
                  <a:off x="-3958697" y="15961716"/>
                  <a:ext cx="779337" cy="291409"/>
                </a:xfrm>
                <a:prstGeom prst="rect">
                  <a:avLst/>
                </a:prstGeom>
                <a:solidFill>
                  <a:schemeClr val="accent1"/>
                </a:solidFill>
                <a:ln>
                  <a:noFill/>
                </a:ln>
              </p:spPr>
              <p:txBody>
                <a:bodyPr wrap="square" lIns="91440" tIns="91440" rIns="91440" bIns="91440" rtlCol="0">
                  <a:spAutoFit/>
                </a:bodyPr>
                <a:lstStyle/>
                <a:p>
                  <a:pPr algn="ctr"/>
                  <a:r>
                    <a:rPr lang="en-US" sz="2000" b="1" dirty="0">
                      <a:solidFill>
                        <a:schemeClr val="tx1"/>
                      </a:solidFill>
                    </a:rPr>
                    <a:t>ORIGINAL</a:t>
                  </a:r>
                </a:p>
              </p:txBody>
            </p:sp>
          </p:grpSp>
          <p:grpSp>
            <p:nvGrpSpPr>
              <p:cNvPr id="65" name="Group 64"/>
              <p:cNvGrpSpPr/>
              <p:nvPr userDrawn="1"/>
            </p:nvGrpSpPr>
            <p:grpSpPr>
              <a:xfrm>
                <a:off x="-2033159" y="13745867"/>
                <a:ext cx="1033517" cy="898915"/>
                <a:chOff x="-2921738" y="14889872"/>
                <a:chExt cx="1420279" cy="1235304"/>
              </a:xfrm>
            </p:grpSpPr>
            <p:pic>
              <p:nvPicPr>
                <p:cNvPr id="68" name="Picture 67"/>
                <p:cNvPicPr>
                  <a:picLocks noChangeAspect="1"/>
                </p:cNvPicPr>
                <p:nvPr userDrawn="1"/>
              </p:nvPicPr>
              <p:blipFill>
                <a:blip r:embed="rId6"/>
                <a:stretch>
                  <a:fillRect/>
                </a:stretch>
              </p:blipFill>
              <p:spPr>
                <a:xfrm>
                  <a:off x="-2921738" y="14889872"/>
                  <a:ext cx="1420279" cy="1029694"/>
                </a:xfrm>
                <a:prstGeom prst="rect">
                  <a:avLst/>
                </a:prstGeom>
              </p:spPr>
            </p:pic>
            <p:sp>
              <p:nvSpPr>
                <p:cNvPr id="69" name="TextBox 68"/>
                <p:cNvSpPr txBox="1"/>
                <p:nvPr userDrawn="1"/>
              </p:nvSpPr>
              <p:spPr>
                <a:xfrm>
                  <a:off x="-2918991" y="15845720"/>
                  <a:ext cx="1417532" cy="279456"/>
                </a:xfrm>
                <a:prstGeom prst="rect">
                  <a:avLst/>
                </a:prstGeom>
                <a:solidFill>
                  <a:srgbClr val="FF0000"/>
                </a:solidFill>
              </p:spPr>
              <p:txBody>
                <a:bodyPr wrap="square" lIns="457200" tIns="91440" rIns="457200" bIns="91440" rtlCol="0">
                  <a:spAutoFit/>
                </a:bodyPr>
                <a:lstStyle/>
                <a:p>
                  <a:pPr algn="ctr"/>
                  <a:r>
                    <a:rPr lang="en-US" sz="2000" b="1" dirty="0">
                      <a:solidFill>
                        <a:schemeClr val="bg1"/>
                      </a:solidFill>
                    </a:rPr>
                    <a:t>DISTORTED</a:t>
                  </a:r>
                  <a:endParaRPr lang="en-US" sz="900" b="1" dirty="0">
                    <a:solidFill>
                      <a:schemeClr val="bg1"/>
                    </a:solidFill>
                  </a:endParaRPr>
                </a:p>
              </p:txBody>
            </p:sp>
          </p:grpSp>
          <p:pic>
            <p:nvPicPr>
              <p:cNvPr id="66" name="Picture 65"/>
              <p:cNvPicPr>
                <a:picLocks noChangeAspect="1"/>
              </p:cNvPicPr>
              <p:nvPr userDrawn="1"/>
            </p:nvPicPr>
            <p:blipFill>
              <a:blip r:embed="rId7"/>
              <a:stretch>
                <a:fillRect/>
              </a:stretch>
            </p:blipFill>
            <p:spPr>
              <a:xfrm>
                <a:off x="-4470427" y="13701622"/>
                <a:ext cx="1098742" cy="847761"/>
              </a:xfrm>
              <a:prstGeom prst="rect">
                <a:avLst/>
              </a:prstGeom>
            </p:spPr>
          </p:pic>
          <p:sp>
            <p:nvSpPr>
              <p:cNvPr id="67" name="TextBox 66"/>
              <p:cNvSpPr txBox="1"/>
              <p:nvPr userDrawn="1"/>
            </p:nvSpPr>
            <p:spPr>
              <a:xfrm>
                <a:off x="-4440600" y="14388371"/>
                <a:ext cx="1035685" cy="325233"/>
              </a:xfrm>
              <a:prstGeom prst="rect">
                <a:avLst/>
              </a:prstGeom>
              <a:noFill/>
            </p:spPr>
            <p:txBody>
              <a:bodyPr wrap="square" lIns="457200" tIns="457200" rIns="457200" bIns="0" rtlCol="0">
                <a:spAutoFit/>
              </a:bodyPr>
              <a:lstStyle/>
              <a:p>
                <a:pPr algn="ctr"/>
                <a:r>
                  <a:rPr lang="en-US" sz="1600" dirty="0">
                    <a:solidFill>
                      <a:schemeClr val="bg1"/>
                    </a:solidFill>
                  </a:rPr>
                  <a:t>Corner</a:t>
                </a:r>
                <a:r>
                  <a:rPr lang="en-US" sz="1600" baseline="0" dirty="0">
                    <a:solidFill>
                      <a:schemeClr val="bg1"/>
                    </a:solidFill>
                  </a:rPr>
                  <a:t> handles</a:t>
                </a:r>
                <a:endParaRPr lang="en-US" sz="1600" dirty="0">
                  <a:solidFill>
                    <a:schemeClr val="bg1"/>
                  </a:solidFill>
                </a:endParaRPr>
              </a:p>
            </p:txBody>
          </p:sp>
        </p:grpSp>
        <p:grpSp>
          <p:nvGrpSpPr>
            <p:cNvPr id="42" name="Group 41"/>
            <p:cNvGrpSpPr/>
            <p:nvPr userDrawn="1"/>
          </p:nvGrpSpPr>
          <p:grpSpPr>
            <a:xfrm>
              <a:off x="-10573702" y="34554904"/>
              <a:ext cx="9344084" cy="2526502"/>
              <a:chOff x="-4835604" y="15859915"/>
              <a:chExt cx="4306270" cy="1160780"/>
            </a:xfrm>
          </p:grpSpPr>
          <p:graphicFrame>
            <p:nvGraphicFramePr>
              <p:cNvPr id="43" name="Object 42"/>
              <p:cNvGraphicFramePr>
                <a:graphicFrameLocks noChangeAspect="1"/>
              </p:cNvGraphicFramePr>
              <p:nvPr userDrawn="1">
                <p:extLst>
                  <p:ext uri="{D42A27DB-BD31-4B8C-83A1-F6EECF244321}">
                    <p14:modId xmlns:p14="http://schemas.microsoft.com/office/powerpoint/2010/main" val="3865782997"/>
                  </p:ext>
                </p:extLst>
              </p:nvPr>
            </p:nvGraphicFramePr>
            <p:xfrm>
              <a:off x="-4649322" y="15859915"/>
              <a:ext cx="1828800" cy="1117600"/>
            </p:xfrm>
            <a:graphic>
              <a:graphicData uri="http://schemas.openxmlformats.org/presentationml/2006/ole">
                <mc:AlternateContent xmlns:mc="http://schemas.openxmlformats.org/markup-compatibility/2006">
                  <mc:Choice xmlns:v="urn:schemas-microsoft-com:vml" Requires="v">
                    <p:oleObj spid="_x0000_s2234"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649322" y="15859915"/>
                            <a:ext cx="1828800" cy="1117600"/>
                          </a:xfrm>
                          <a:prstGeom prst="rect">
                            <a:avLst/>
                          </a:prstGeom>
                        </p:spPr>
                      </p:pic>
                    </p:oleObj>
                  </mc:Fallback>
                </mc:AlternateContent>
              </a:graphicData>
            </a:graphic>
          </p:graphicFrame>
          <p:graphicFrame>
            <p:nvGraphicFramePr>
              <p:cNvPr id="44" name="Object 43"/>
              <p:cNvGraphicFramePr>
                <a:graphicFrameLocks noChangeAspect="1"/>
              </p:cNvGraphicFramePr>
              <p:nvPr userDrawn="1">
                <p:extLst>
                  <p:ext uri="{D42A27DB-BD31-4B8C-83A1-F6EECF244321}">
                    <p14:modId xmlns:p14="http://schemas.microsoft.com/office/powerpoint/2010/main" val="1762727889"/>
                  </p:ext>
                </p:extLst>
              </p:nvPr>
            </p:nvGraphicFramePr>
            <p:xfrm>
              <a:off x="-2572617" y="15863608"/>
              <a:ext cx="1828800" cy="1117600"/>
            </p:xfrm>
            <a:graphic>
              <a:graphicData uri="http://schemas.openxmlformats.org/presentationml/2006/ole">
                <mc:AlternateContent xmlns:mc="http://schemas.openxmlformats.org/markup-compatibility/2006">
                  <mc:Choice xmlns:v="urn:schemas-microsoft-com:vml" Requires="v">
                    <p:oleObj spid="_x0000_s2235"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572617" y="15863608"/>
                            <a:ext cx="1828800" cy="1117600"/>
                          </a:xfrm>
                          <a:prstGeom prst="rect">
                            <a:avLst/>
                          </a:prstGeom>
                        </p:spPr>
                      </p:pic>
                    </p:oleObj>
                  </mc:Fallback>
                </mc:AlternateContent>
              </a:graphicData>
            </a:graphic>
          </p:graphicFrame>
          <p:sp>
            <p:nvSpPr>
              <p:cNvPr id="46" name="TextBox 45"/>
              <p:cNvSpPr txBox="1"/>
              <p:nvPr userDrawn="1"/>
            </p:nvSpPr>
            <p:spPr>
              <a:xfrm rot="16200000">
                <a:off x="-5311537" y="16369501"/>
                <a:ext cx="1117601" cy="165735"/>
              </a:xfrm>
              <a:prstGeom prst="rect">
                <a:avLst/>
              </a:prstGeom>
              <a:noFill/>
            </p:spPr>
            <p:txBody>
              <a:bodyPr wrap="square" lIns="91440" tIns="91440" rIns="91440" bIns="0" rtlCol="0">
                <a:spAutoFit/>
              </a:bodyPr>
              <a:lstStyle/>
              <a:p>
                <a:pPr algn="ctr"/>
                <a:r>
                  <a:rPr lang="en-US" sz="2000" dirty="0">
                    <a:solidFill>
                      <a:srgbClr val="92D050"/>
                    </a:solidFill>
                  </a:rPr>
                  <a:t>Good</a:t>
                </a:r>
                <a:r>
                  <a:rPr lang="en-US" sz="2000" baseline="0" dirty="0">
                    <a:solidFill>
                      <a:srgbClr val="92D050"/>
                    </a:solidFill>
                  </a:rPr>
                  <a:t> </a:t>
                </a:r>
                <a:r>
                  <a:rPr lang="en-US" sz="2000" baseline="0" dirty="0">
                    <a:solidFill>
                      <a:schemeClr val="bg1"/>
                    </a:solidFill>
                  </a:rPr>
                  <a:t>printing quality</a:t>
                </a:r>
                <a:endParaRPr lang="en-US" sz="2000" dirty="0">
                  <a:solidFill>
                    <a:schemeClr val="bg1"/>
                  </a:solidFill>
                </a:endParaRPr>
              </a:p>
            </p:txBody>
          </p:sp>
          <p:sp>
            <p:nvSpPr>
              <p:cNvPr id="47" name="TextBox 46"/>
              <p:cNvSpPr txBox="1"/>
              <p:nvPr userDrawn="1"/>
            </p:nvSpPr>
            <p:spPr>
              <a:xfrm rot="16200000">
                <a:off x="-1171002" y="16379027"/>
                <a:ext cx="1117601" cy="165735"/>
              </a:xfrm>
              <a:prstGeom prst="rect">
                <a:avLst/>
              </a:prstGeom>
              <a:noFill/>
            </p:spPr>
            <p:txBody>
              <a:bodyPr wrap="square" lIns="91440" tIns="91440" rIns="91440" bIns="0" rtlCol="0">
                <a:spAutoFit/>
              </a:bodyPr>
              <a:lstStyle/>
              <a:p>
                <a:pPr algn="ctr"/>
                <a:r>
                  <a:rPr lang="en-US" sz="2000" dirty="0">
                    <a:solidFill>
                      <a:srgbClr val="FF0000"/>
                    </a:solidFill>
                  </a:rPr>
                  <a:t>Bad </a:t>
                </a:r>
                <a:r>
                  <a:rPr lang="en-US" sz="2000" dirty="0">
                    <a:solidFill>
                      <a:schemeClr val="bg1"/>
                    </a:solidFill>
                  </a:rPr>
                  <a:t>printing quality</a:t>
                </a:r>
              </a:p>
            </p:txBody>
          </p:sp>
        </p:grpSp>
      </p:grpSp>
      <p:grpSp>
        <p:nvGrpSpPr>
          <p:cNvPr id="82" name="Group 81"/>
          <p:cNvGrpSpPr/>
          <p:nvPr userDrawn="1"/>
        </p:nvGrpSpPr>
        <p:grpSpPr>
          <a:xfrm>
            <a:off x="30676632" y="0"/>
            <a:ext cx="12284832" cy="42803763"/>
            <a:chOff x="44157839" y="-55065"/>
            <a:chExt cx="11062139" cy="38543561"/>
          </a:xfrm>
        </p:grpSpPr>
        <p:sp>
          <p:nvSpPr>
            <p:cNvPr id="83" name="Rectangle 82"/>
            <p:cNvSpPr/>
            <p:nvPr userDrawn="1"/>
          </p:nvSpPr>
          <p:spPr>
            <a:xfrm>
              <a:off x="44157839" y="-55065"/>
              <a:ext cx="11062139" cy="3854356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800" b="1" spc="600" dirty="0">
                  <a:solidFill>
                    <a:schemeClr val="bg1"/>
                  </a:solidFill>
                  <a:latin typeface="Trebuchet MS" pitchFamily="34" charset="0"/>
                </a:rPr>
                <a:t>QUICK START (cont.)</a:t>
              </a:r>
            </a:p>
            <a:p>
              <a:pPr algn="ctr"/>
              <a:endParaRPr lang="en-US" sz="4400" b="1" baseline="0" dirty="0">
                <a:solidFill>
                  <a:schemeClr val="bg1"/>
                </a:solidFill>
                <a:latin typeface="Trebuchet MS" pitchFamily="34" charset="0"/>
              </a:endParaRPr>
            </a:p>
            <a:p>
              <a:pPr algn="ctr"/>
              <a:r>
                <a:rPr lang="en-US" sz="40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32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32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endParaRPr lang="en-US" sz="3200" b="0" baseline="0" dirty="0">
                <a:solidFill>
                  <a:schemeClr val="bg1">
                    <a:lumMod val="75000"/>
                  </a:schemeClr>
                </a:solidFill>
                <a:latin typeface="Trebuchet MS" pitchFamily="34" charset="0"/>
              </a:endParaRPr>
            </a:p>
            <a:p>
              <a:pPr marL="0" indent="0" algn="l" defTabSz="114300"/>
              <a:r>
                <a:rPr lang="en-US" sz="32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3200" b="0" baseline="0" dirty="0">
                <a:solidFill>
                  <a:schemeClr val="bg1">
                    <a:lumMod val="75000"/>
                  </a:schemeClr>
                </a:solidFill>
                <a:latin typeface="Trebuchet MS" pitchFamily="34" charset="0"/>
              </a:endParaRPr>
            </a:p>
            <a:p>
              <a:pPr algn="ctr"/>
              <a:r>
                <a:rPr lang="en-US" sz="4000" b="1" baseline="0" dirty="0">
                  <a:solidFill>
                    <a:srgbClr val="FFC000"/>
                  </a:solidFill>
                  <a:latin typeface="Trebuchet MS" pitchFamily="34" charset="0"/>
                </a:rPr>
                <a:t>How to add Text</a:t>
              </a:r>
            </a:p>
            <a:p>
              <a:pPr marL="3429000" lvl="2" indent="0" algn="l" defTabSz="114300"/>
              <a:r>
                <a:rPr lang="en-US" sz="32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3200" b="0" baseline="0" dirty="0">
                  <a:solidFill>
                    <a:schemeClr val="bg1">
                      <a:lumMod val="75000"/>
                    </a:schemeClr>
                  </a:solidFill>
                  <a:latin typeface="Trebuchet MS" pitchFamily="34" charset="0"/>
                </a:rPr>
                <a:t> </a:t>
              </a:r>
              <a:r>
                <a:rPr kumimoji="0" lang="en-US" sz="40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a:t>
              </a:r>
              <a:b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b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The default template text offers a good starting point. Follow the conference requirements.</a:t>
              </a:r>
              <a:endParaRPr lang="en-US" sz="3200" b="0" baseline="0" dirty="0">
                <a:solidFill>
                  <a:schemeClr val="bg1">
                    <a:lumMod val="75000"/>
                  </a:schemeClr>
                </a:solidFill>
                <a:latin typeface="Trebuchet MS" pitchFamily="34" charset="0"/>
              </a:endParaRPr>
            </a:p>
            <a:p>
              <a:pPr marL="1518341" lvl="2" indent="0" algn="l" defTabSz="114300"/>
              <a:endParaRPr lang="en-US" sz="3200" b="0" baseline="0" dirty="0">
                <a:solidFill>
                  <a:schemeClr val="bg1">
                    <a:lumMod val="75000"/>
                  </a:schemeClr>
                </a:solidFill>
                <a:latin typeface="Trebuchet MS" pitchFamily="34" charset="0"/>
              </a:endParaRPr>
            </a:p>
            <a:p>
              <a:pPr algn="ctr"/>
              <a:r>
                <a:rPr lang="en-US" sz="4000" b="1" baseline="0" dirty="0">
                  <a:solidFill>
                    <a:srgbClr val="FFC000"/>
                  </a:solidFill>
                  <a:latin typeface="Trebuchet MS" pitchFamily="34" charset="0"/>
                </a:rPr>
                <a:t>How to add Tables</a:t>
              </a:r>
            </a:p>
            <a:p>
              <a:pPr marL="2000250" lvl="1" indent="0" algn="l" defTabSz="114300"/>
              <a:r>
                <a:rPr lang="en-US" sz="32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32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40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32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white">
                    <a:lumMod val="75000"/>
                  </a:prstClr>
                </a:solidFill>
                <a:effectLst/>
                <a:uLnTx/>
                <a:uFillTx/>
                <a:latin typeface="Trebuchet MS" pitchFamily="34" charset="0"/>
              </a:endParaRPr>
            </a:p>
          </p:txBody>
        </p:sp>
        <p:graphicFrame>
          <p:nvGraphicFramePr>
            <p:cNvPr id="84" name="Object 83"/>
            <p:cNvGraphicFramePr>
              <a:graphicFrameLocks noChangeAspect="1"/>
            </p:cNvGraphicFramePr>
            <p:nvPr userDrawn="1">
              <p:extLst>
                <p:ext uri="{D42A27DB-BD31-4B8C-83A1-F6EECF244321}">
                  <p14:modId xmlns:p14="http://schemas.microsoft.com/office/powerpoint/2010/main" val="3842880063"/>
                </p:ext>
              </p:extLst>
            </p:nvPr>
          </p:nvGraphicFramePr>
          <p:xfrm>
            <a:off x="46102925" y="4068480"/>
            <a:ext cx="6955629" cy="2569718"/>
          </p:xfrm>
          <a:graphic>
            <a:graphicData uri="http://schemas.openxmlformats.org/presentationml/2006/ole">
              <mc:AlternateContent xmlns:mc="http://schemas.openxmlformats.org/markup-compatibility/2006">
                <mc:Choice xmlns:v="urn:schemas-microsoft-com:vml" Requires="v">
                  <p:oleObj spid="_x0000_s2236"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102925" y="4068480"/>
                          <a:ext cx="6955629" cy="2569718"/>
                        </a:xfrm>
                        <a:prstGeom prst="rect">
                          <a:avLst/>
                        </a:prstGeom>
                      </p:spPr>
                    </p:pic>
                  </p:oleObj>
                </mc:Fallback>
              </mc:AlternateContent>
            </a:graphicData>
          </a:graphic>
        </p:graphicFrame>
        <p:pic>
          <p:nvPicPr>
            <p:cNvPr id="85" name="Picture 84"/>
            <p:cNvPicPr>
              <a:picLocks noChangeAspect="1"/>
            </p:cNvPicPr>
            <p:nvPr userDrawn="1"/>
          </p:nvPicPr>
          <p:blipFill>
            <a:blip r:embed="rId14"/>
            <a:stretch>
              <a:fillRect/>
            </a:stretch>
          </p:blipFill>
          <p:spPr>
            <a:xfrm>
              <a:off x="44487207" y="9829102"/>
              <a:ext cx="2969584" cy="1370577"/>
            </a:xfrm>
            <a:prstGeom prst="rect">
              <a:avLst/>
            </a:prstGeom>
            <a:ln>
              <a:noFill/>
            </a:ln>
          </p:spPr>
        </p:pic>
        <p:graphicFrame>
          <p:nvGraphicFramePr>
            <p:cNvPr id="86" name="Object 85"/>
            <p:cNvGraphicFramePr>
              <a:graphicFrameLocks noChangeAspect="1"/>
            </p:cNvGraphicFramePr>
            <p:nvPr userDrawn="1">
              <p:extLst>
                <p:ext uri="{D42A27DB-BD31-4B8C-83A1-F6EECF244321}">
                  <p14:modId xmlns:p14="http://schemas.microsoft.com/office/powerpoint/2010/main" val="2925422147"/>
                </p:ext>
              </p:extLst>
            </p:nvPr>
          </p:nvGraphicFramePr>
          <p:xfrm>
            <a:off x="44620659" y="15799252"/>
            <a:ext cx="1482266" cy="992162"/>
          </p:xfrm>
          <a:graphic>
            <a:graphicData uri="http://schemas.openxmlformats.org/presentationml/2006/ole">
              <mc:AlternateContent xmlns:mc="http://schemas.openxmlformats.org/markup-compatibility/2006">
                <mc:Choice xmlns:v="urn:schemas-microsoft-com:vml" Requires="v">
                  <p:oleObj spid="_x0000_s2237"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0659" y="15799252"/>
                          <a:ext cx="1482266" cy="992162"/>
                        </a:xfrm>
                        <a:prstGeom prst="rect">
                          <a:avLst/>
                        </a:prstGeom>
                      </p:spPr>
                    </p:pic>
                  </p:oleObj>
                </mc:Fallback>
              </mc:AlternateContent>
            </a:graphicData>
          </a:graphic>
        </p:graphicFrame>
        <p:grpSp>
          <p:nvGrpSpPr>
            <p:cNvPr id="87" name="Group 86"/>
            <p:cNvGrpSpPr/>
            <p:nvPr userDrawn="1"/>
          </p:nvGrpSpPr>
          <p:grpSpPr>
            <a:xfrm>
              <a:off x="44487207" y="35164894"/>
              <a:ext cx="10354213" cy="1265612"/>
              <a:chOff x="44200453" y="33317650"/>
              <a:chExt cx="9771399" cy="1090622"/>
            </a:xfrm>
          </p:grpSpPr>
          <p:sp>
            <p:nvSpPr>
              <p:cNvPr id="89" name="Rounded Rectangle 88"/>
              <p:cNvSpPr/>
              <p:nvPr userDrawn="1"/>
            </p:nvSpPr>
            <p:spPr>
              <a:xfrm>
                <a:off x="44200453" y="33317650"/>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33415984"/>
                <a:ext cx="914401" cy="914399"/>
              </a:xfrm>
              <a:prstGeom prst="rect">
                <a:avLst/>
              </a:prstGeom>
              <a:noFill/>
              <a:ln>
                <a:noFill/>
              </a:ln>
            </p:spPr>
          </p:pic>
          <p:sp>
            <p:nvSpPr>
              <p:cNvPr id="91" name="TextBox 90"/>
              <p:cNvSpPr txBox="1"/>
              <p:nvPr userDrawn="1"/>
            </p:nvSpPr>
            <p:spPr>
              <a:xfrm>
                <a:off x="45300663" y="33507571"/>
                <a:ext cx="8671189" cy="716099"/>
              </a:xfrm>
              <a:prstGeom prst="rect">
                <a:avLst/>
              </a:prstGeom>
              <a:noFill/>
              <a:ln>
                <a:noFill/>
              </a:ln>
            </p:spPr>
            <p:txBody>
              <a:bodyPr wrap="square" rtlCol="0">
                <a:spAutoFit/>
              </a:bodyPr>
              <a:lstStyle/>
              <a:p>
                <a:r>
                  <a:rPr lang="en-US" sz="2400" dirty="0">
                    <a:solidFill>
                      <a:schemeClr val="tx2"/>
                    </a:solidFill>
                    <a:latin typeface="Trebuchet MS" pitchFamily="34" charset="0"/>
                  </a:rPr>
                  <a:t>Student</a:t>
                </a:r>
                <a:r>
                  <a:rPr lang="en-US" sz="2400" baseline="0" dirty="0">
                    <a:solidFill>
                      <a:schemeClr val="tx2"/>
                    </a:solidFill>
                    <a:latin typeface="Trebuchet MS" pitchFamily="34" charset="0"/>
                  </a:rPr>
                  <a:t> discounts are available on our </a:t>
                </a:r>
                <a:r>
                  <a:rPr lang="en-US" sz="2400" baseline="0" dirty="0" err="1">
                    <a:solidFill>
                      <a:schemeClr val="tx2"/>
                    </a:solidFill>
                    <a:latin typeface="Trebuchet MS" pitchFamily="34" charset="0"/>
                  </a:rPr>
                  <a:t>Facebook</a:t>
                </a:r>
                <a:r>
                  <a:rPr lang="en-US" sz="2400" baseline="0" dirty="0">
                    <a:solidFill>
                      <a:schemeClr val="tx2"/>
                    </a:solidFill>
                    <a:latin typeface="Trebuchet MS" pitchFamily="34" charset="0"/>
                  </a:rPr>
                  <a:t> page.</a:t>
                </a:r>
                <a:br>
                  <a:rPr lang="en-US" sz="2400" baseline="0" dirty="0">
                    <a:solidFill>
                      <a:schemeClr val="tx2"/>
                    </a:solidFill>
                    <a:latin typeface="Trebuchet MS" pitchFamily="34" charset="0"/>
                  </a:rPr>
                </a:br>
                <a:r>
                  <a:rPr lang="en-US" sz="2400" baseline="0" dirty="0">
                    <a:solidFill>
                      <a:schemeClr val="tx2"/>
                    </a:solidFill>
                    <a:latin typeface="Trebuchet MS" pitchFamily="34" charset="0"/>
                  </a:rPr>
                  <a:t>Go to </a:t>
                </a:r>
                <a:r>
                  <a:rPr lang="en-US" sz="2400" u="sng" baseline="0" dirty="0">
                    <a:solidFill>
                      <a:schemeClr val="tx2"/>
                    </a:solidFill>
                    <a:latin typeface="Trebuchet MS" pitchFamily="34" charset="0"/>
                  </a:rPr>
                  <a:t>PosterPresentations.com</a:t>
                </a:r>
                <a:r>
                  <a:rPr lang="en-US" sz="2400" baseline="0" dirty="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grpSp>
      <p:sp>
        <p:nvSpPr>
          <p:cNvPr id="35" name="TextBox 34"/>
          <p:cNvSpPr txBox="1"/>
          <p:nvPr userDrawn="1"/>
        </p:nvSpPr>
        <p:spPr>
          <a:xfrm>
            <a:off x="31033558" y="40911552"/>
            <a:ext cx="7629577" cy="1399638"/>
          </a:xfrm>
          <a:prstGeom prst="rect">
            <a:avLst/>
          </a:prstGeom>
          <a:noFill/>
        </p:spPr>
        <p:txBody>
          <a:bodyPr wrap="square" lIns="65304" tIns="32651" rIns="65304" bIns="32651" rtlCol="0">
            <a:spAutoFit/>
          </a:bodyPr>
          <a:lstStyle/>
          <a:p>
            <a:pPr marL="400050" indent="-400050">
              <a:lnSpc>
                <a:spcPts val="2600"/>
              </a:lnSpc>
            </a:pPr>
            <a:r>
              <a:rPr lang="en-US" sz="2800" dirty="0">
                <a:solidFill>
                  <a:schemeClr val="bg1"/>
                </a:solidFill>
              </a:rPr>
              <a:t>© 2015</a:t>
            </a:r>
            <a:r>
              <a:rPr lang="en-US" sz="2800" baseline="0" dirty="0">
                <a:solidFill>
                  <a:schemeClr val="bg1"/>
                </a:solidFill>
              </a:rPr>
              <a:t> </a:t>
            </a:r>
            <a:r>
              <a:rPr lang="en-US" sz="2800" dirty="0">
                <a:solidFill>
                  <a:schemeClr val="bg1"/>
                </a:solidFill>
              </a:rPr>
              <a:t>PosterPresentations.com</a:t>
            </a:r>
            <a:br>
              <a:rPr lang="en-US" sz="2800" dirty="0">
                <a:solidFill>
                  <a:schemeClr val="bg1"/>
                </a:solidFill>
              </a:rPr>
            </a:br>
            <a:r>
              <a:rPr lang="en-US" sz="2400" dirty="0">
                <a:solidFill>
                  <a:schemeClr val="bg1"/>
                </a:solidFill>
              </a:rPr>
              <a:t>2117 Fourth Street ,</a:t>
            </a:r>
            <a:r>
              <a:rPr lang="en-US" sz="2400" baseline="0" dirty="0">
                <a:solidFill>
                  <a:schemeClr val="bg1"/>
                </a:solidFill>
              </a:rPr>
              <a:t> Unit C</a:t>
            </a:r>
          </a:p>
          <a:p>
            <a:pPr marL="400050" indent="0">
              <a:lnSpc>
                <a:spcPts val="2600"/>
              </a:lnSpc>
            </a:pPr>
            <a:r>
              <a:rPr lang="en-US" sz="2400" baseline="0" dirty="0">
                <a:solidFill>
                  <a:schemeClr val="bg1"/>
                </a:solidFill>
              </a:rPr>
              <a:t>Berkeley CA </a:t>
            </a:r>
            <a:r>
              <a:rPr lang="en-US" sz="2000" baseline="0" dirty="0">
                <a:solidFill>
                  <a:schemeClr val="bg1"/>
                </a:solidFill>
              </a:rPr>
              <a:t>94710</a:t>
            </a:r>
            <a:br>
              <a:rPr lang="en-US" sz="2400" baseline="0" dirty="0">
                <a:solidFill>
                  <a:schemeClr val="bg1"/>
                </a:solidFill>
              </a:rPr>
            </a:br>
            <a:r>
              <a:rPr lang="en-US" sz="2400" b="1" baseline="0" dirty="0">
                <a:solidFill>
                  <a:srgbClr val="FFFF00"/>
                </a:solidFill>
              </a:rPr>
              <a:t>posterpresenter@gmail.com</a:t>
            </a:r>
            <a:endParaRPr lang="en-US" sz="2800" b="1" dirty="0">
              <a:solidFill>
                <a:srgbClr val="FFFF00"/>
              </a:solidFill>
            </a:endParaRPr>
          </a:p>
        </p:txBody>
      </p:sp>
      <p:grpSp>
        <p:nvGrpSpPr>
          <p:cNvPr id="48" name="Group 47"/>
          <p:cNvGrpSpPr/>
          <p:nvPr userDrawn="1"/>
        </p:nvGrpSpPr>
        <p:grpSpPr>
          <a:xfrm>
            <a:off x="-14193" y="-9251"/>
            <a:ext cx="30289405" cy="4572641"/>
            <a:chOff x="-14192" y="1382"/>
            <a:chExt cx="27451941" cy="4572641"/>
          </a:xfrm>
        </p:grpSpPr>
        <p:sp>
          <p:nvSpPr>
            <p:cNvPr id="5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53" name="Group 52"/>
          <p:cNvGrpSpPr/>
          <p:nvPr userDrawn="1"/>
        </p:nvGrpSpPr>
        <p:grpSpPr>
          <a:xfrm rot="10800000">
            <a:off x="-32176" y="41301531"/>
            <a:ext cx="30343563" cy="1502229"/>
            <a:chOff x="-14192" y="1382"/>
            <a:chExt cx="27451941" cy="4572641"/>
          </a:xfrm>
        </p:grpSpPr>
        <p:sp>
          <p:nvSpPr>
            <p:cNvPr id="54"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57" name="Text Box 14"/>
          <p:cNvSpPr txBox="1">
            <a:spLocks noChangeArrowheads="1"/>
          </p:cNvSpPr>
          <p:nvPr userDrawn="1"/>
        </p:nvSpPr>
        <p:spPr bwMode="auto">
          <a:xfrm>
            <a:off x="935265" y="42086742"/>
            <a:ext cx="3786383" cy="324883"/>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6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05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298410" rtl="0" eaLnBrk="1" latinLnBrk="0" hangingPunct="1">
        <a:spcBef>
          <a:spcPct val="0"/>
        </a:spcBef>
        <a:buNone/>
        <a:defRPr sz="8500" kern="1200">
          <a:solidFill>
            <a:schemeClr val="bg1"/>
          </a:solidFill>
          <a:latin typeface="Trebuchet MS" pitchFamily="34" charset="0"/>
          <a:ea typeface="+mj-ea"/>
          <a:cs typeface="+mj-cs"/>
        </a:defRPr>
      </a:lvl1pPr>
    </p:titleStyle>
    <p:body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p:bodyStyle>
    <p:otherStyle>
      <a:defPPr>
        <a:defRPr lang="en-US"/>
      </a:defPPr>
      <a:lvl1pPr marL="0" algn="l" defTabSz="4298410" rtl="0" eaLnBrk="1" latinLnBrk="0" hangingPunct="1">
        <a:defRPr sz="8500" kern="1200">
          <a:solidFill>
            <a:schemeClr val="tx1"/>
          </a:solidFill>
          <a:latin typeface="+mn-lt"/>
          <a:ea typeface="+mn-ea"/>
          <a:cs typeface="+mn-cs"/>
        </a:defRPr>
      </a:lvl1pPr>
      <a:lvl2pPr marL="2149205" algn="l" defTabSz="4298410" rtl="0" eaLnBrk="1" latinLnBrk="0" hangingPunct="1">
        <a:defRPr sz="8500" kern="1200">
          <a:solidFill>
            <a:schemeClr val="tx1"/>
          </a:solidFill>
          <a:latin typeface="+mn-lt"/>
          <a:ea typeface="+mn-ea"/>
          <a:cs typeface="+mn-cs"/>
        </a:defRPr>
      </a:lvl2pPr>
      <a:lvl3pPr marL="4298410" algn="l" defTabSz="4298410" rtl="0" eaLnBrk="1" latinLnBrk="0" hangingPunct="1">
        <a:defRPr sz="8500" kern="1200">
          <a:solidFill>
            <a:schemeClr val="tx1"/>
          </a:solidFill>
          <a:latin typeface="+mn-lt"/>
          <a:ea typeface="+mn-ea"/>
          <a:cs typeface="+mn-cs"/>
        </a:defRPr>
      </a:lvl3pPr>
      <a:lvl4pPr marL="6447613" algn="l" defTabSz="4298410" rtl="0" eaLnBrk="1" latinLnBrk="0" hangingPunct="1">
        <a:defRPr sz="8500" kern="1200">
          <a:solidFill>
            <a:schemeClr val="tx1"/>
          </a:solidFill>
          <a:latin typeface="+mn-lt"/>
          <a:ea typeface="+mn-ea"/>
          <a:cs typeface="+mn-cs"/>
        </a:defRPr>
      </a:lvl4pPr>
      <a:lvl5pPr marL="8596817" algn="l" defTabSz="4298410" rtl="0" eaLnBrk="1" latinLnBrk="0" hangingPunct="1">
        <a:defRPr sz="8500" kern="1200">
          <a:solidFill>
            <a:schemeClr val="tx1"/>
          </a:solidFill>
          <a:latin typeface="+mn-lt"/>
          <a:ea typeface="+mn-ea"/>
          <a:cs typeface="+mn-cs"/>
        </a:defRPr>
      </a:lvl5pPr>
      <a:lvl6pPr marL="10746023" algn="l" defTabSz="4298410" rtl="0" eaLnBrk="1" latinLnBrk="0" hangingPunct="1">
        <a:defRPr sz="8500" kern="1200">
          <a:solidFill>
            <a:schemeClr val="tx1"/>
          </a:solidFill>
          <a:latin typeface="+mn-lt"/>
          <a:ea typeface="+mn-ea"/>
          <a:cs typeface="+mn-cs"/>
        </a:defRPr>
      </a:lvl6pPr>
      <a:lvl7pPr marL="12895229" algn="l" defTabSz="4298410" rtl="0" eaLnBrk="1" latinLnBrk="0" hangingPunct="1">
        <a:defRPr sz="8500" kern="1200">
          <a:solidFill>
            <a:schemeClr val="tx1"/>
          </a:solidFill>
          <a:latin typeface="+mn-lt"/>
          <a:ea typeface="+mn-ea"/>
          <a:cs typeface="+mn-cs"/>
        </a:defRPr>
      </a:lvl7pPr>
      <a:lvl8pPr marL="15044432" algn="l" defTabSz="4298410" rtl="0" eaLnBrk="1" latinLnBrk="0" hangingPunct="1">
        <a:defRPr sz="8500" kern="1200">
          <a:solidFill>
            <a:schemeClr val="tx1"/>
          </a:solidFill>
          <a:latin typeface="+mn-lt"/>
          <a:ea typeface="+mn-ea"/>
          <a:cs typeface="+mn-cs"/>
        </a:defRPr>
      </a:lvl8pPr>
      <a:lvl9pPr marL="17193637" algn="l" defTabSz="4298410" rtl="0" eaLnBrk="1" latinLnBrk="0" hangingPunct="1">
        <a:defRPr sz="8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83E39CF-B277-4B97-A612-A9E50EEA6A35}"/>
              </a:ext>
            </a:extLst>
          </p:cNvPr>
          <p:cNvPicPr>
            <a:picLocks noChangeAspect="1"/>
          </p:cNvPicPr>
          <p:nvPr/>
        </p:nvPicPr>
        <p:blipFill rotWithShape="1">
          <a:blip r:embed="rId3"/>
          <a:srcRect r="3927"/>
          <a:stretch/>
        </p:blipFill>
        <p:spPr>
          <a:xfrm>
            <a:off x="10162156" y="14077793"/>
            <a:ext cx="4723185" cy="3501404"/>
          </a:xfrm>
          <a:prstGeom prst="rect">
            <a:avLst/>
          </a:prstGeom>
        </p:spPr>
      </p:pic>
      <p:pic>
        <p:nvPicPr>
          <p:cNvPr id="37" name="Picture 36">
            <a:extLst>
              <a:ext uri="{FF2B5EF4-FFF2-40B4-BE49-F238E27FC236}">
                <a16:creationId xmlns:a16="http://schemas.microsoft.com/office/drawing/2014/main" id="{20060A0F-FD1E-407F-A555-B9BE33FAD1A4}"/>
              </a:ext>
            </a:extLst>
          </p:cNvPr>
          <p:cNvPicPr>
            <a:picLocks noChangeAspect="1"/>
          </p:cNvPicPr>
          <p:nvPr/>
        </p:nvPicPr>
        <p:blipFill>
          <a:blip r:embed="rId4"/>
          <a:stretch>
            <a:fillRect/>
          </a:stretch>
        </p:blipFill>
        <p:spPr>
          <a:xfrm>
            <a:off x="2721795" y="29702645"/>
            <a:ext cx="10199799" cy="1974451"/>
          </a:xfrm>
          <a:prstGeom prst="rect">
            <a:avLst/>
          </a:prstGeom>
        </p:spPr>
      </p:pic>
      <p:pic>
        <p:nvPicPr>
          <p:cNvPr id="27" name="Picture 26">
            <a:extLst>
              <a:ext uri="{FF2B5EF4-FFF2-40B4-BE49-F238E27FC236}">
                <a16:creationId xmlns:a16="http://schemas.microsoft.com/office/drawing/2014/main" id="{33D5C8FA-EC62-4D8C-B004-10FD3B4EB418}"/>
              </a:ext>
            </a:extLst>
          </p:cNvPr>
          <p:cNvPicPr>
            <a:picLocks noChangeAspect="1"/>
          </p:cNvPicPr>
          <p:nvPr/>
        </p:nvPicPr>
        <p:blipFill rotWithShape="1">
          <a:blip r:embed="rId5"/>
          <a:srcRect r="2358"/>
          <a:stretch/>
        </p:blipFill>
        <p:spPr>
          <a:xfrm>
            <a:off x="10227163" y="17939884"/>
            <a:ext cx="4593170" cy="3363197"/>
          </a:xfrm>
          <a:prstGeom prst="rect">
            <a:avLst/>
          </a:prstGeom>
        </p:spPr>
      </p:pic>
      <p:sp>
        <p:nvSpPr>
          <p:cNvPr id="335" name="Text Placeholder 334"/>
          <p:cNvSpPr>
            <a:spLocks noGrp="1"/>
          </p:cNvSpPr>
          <p:nvPr>
            <p:ph type="body" sz="quarter" idx="11"/>
          </p:nvPr>
        </p:nvSpPr>
        <p:spPr>
          <a:xfrm>
            <a:off x="636213" y="5311023"/>
            <a:ext cx="14287866" cy="857959"/>
          </a:xfrm>
        </p:spPr>
        <p:txBody>
          <a:bodyPr/>
          <a:lstStyle/>
          <a:p>
            <a:r>
              <a:rPr lang="en-US" sz="4400" dirty="0"/>
              <a:t>INTRODUCTION</a:t>
            </a:r>
          </a:p>
        </p:txBody>
      </p:sp>
      <p:sp>
        <p:nvSpPr>
          <p:cNvPr id="339" name="Text Placeholder 338"/>
          <p:cNvSpPr>
            <a:spLocks noGrp="1"/>
          </p:cNvSpPr>
          <p:nvPr>
            <p:ph type="body" sz="quarter" idx="25"/>
          </p:nvPr>
        </p:nvSpPr>
        <p:spPr>
          <a:xfrm>
            <a:off x="15353328" y="5311023"/>
            <a:ext cx="14287682" cy="857959"/>
          </a:xfrm>
        </p:spPr>
        <p:txBody>
          <a:bodyPr/>
          <a:lstStyle/>
          <a:p>
            <a:r>
              <a:rPr lang="en-US" sz="4400" dirty="0"/>
              <a:t>SIMULATIONS</a:t>
            </a:r>
          </a:p>
        </p:txBody>
      </p:sp>
      <p:sp>
        <p:nvSpPr>
          <p:cNvPr id="341" name="Text Placeholder 340"/>
          <p:cNvSpPr>
            <a:spLocks noGrp="1"/>
          </p:cNvSpPr>
          <p:nvPr>
            <p:ph type="body" sz="quarter" idx="27"/>
          </p:nvPr>
        </p:nvSpPr>
        <p:spPr>
          <a:xfrm>
            <a:off x="15364405" y="13427910"/>
            <a:ext cx="14283756" cy="857959"/>
          </a:xfrm>
        </p:spPr>
        <p:txBody>
          <a:bodyPr/>
          <a:lstStyle/>
          <a:p>
            <a:r>
              <a:rPr lang="en-US" sz="4400" dirty="0"/>
              <a:t>EXPERIMENTS</a:t>
            </a:r>
          </a:p>
        </p:txBody>
      </p:sp>
      <p:sp>
        <p:nvSpPr>
          <p:cNvPr id="343" name="Text Placeholder 342"/>
          <p:cNvSpPr>
            <a:spLocks noGrp="1"/>
          </p:cNvSpPr>
          <p:nvPr>
            <p:ph type="body" sz="quarter" idx="29"/>
          </p:nvPr>
        </p:nvSpPr>
        <p:spPr>
          <a:xfrm>
            <a:off x="15333985" y="36775574"/>
            <a:ext cx="14276605" cy="857959"/>
          </a:xfrm>
        </p:spPr>
        <p:txBody>
          <a:bodyPr/>
          <a:lstStyle/>
          <a:p>
            <a:r>
              <a:rPr lang="en-US" sz="4400" dirty="0"/>
              <a:t>CONCLUSION AND FUTURE WORK</a:t>
            </a:r>
          </a:p>
        </p:txBody>
      </p:sp>
      <p:sp>
        <p:nvSpPr>
          <p:cNvPr id="383" name="Text Placeholder 382"/>
          <p:cNvSpPr>
            <a:spLocks noGrp="1"/>
          </p:cNvSpPr>
          <p:nvPr>
            <p:ph type="body" sz="quarter" idx="150"/>
          </p:nvPr>
        </p:nvSpPr>
        <p:spPr>
          <a:xfrm>
            <a:off x="4090897" y="4502208"/>
            <a:ext cx="22093415" cy="824644"/>
          </a:xfrm>
        </p:spPr>
        <p:txBody>
          <a:bodyPr>
            <a:normAutofit fontScale="55000" lnSpcReduction="20000"/>
          </a:bodyPr>
          <a:lstStyle/>
          <a:p>
            <a:r>
              <a:rPr lang="en-US" baseline="30000" dirty="0"/>
              <a:t>1</a:t>
            </a:r>
            <a:r>
              <a:rPr lang="en-US" dirty="0"/>
              <a:t>Department of Systems and Information Engineering, </a:t>
            </a:r>
            <a:r>
              <a:rPr lang="en-US" baseline="30000" dirty="0"/>
              <a:t>2</a:t>
            </a:r>
            <a:r>
              <a:rPr lang="en-US" dirty="0"/>
              <a:t>Department of Computer Science, </a:t>
            </a:r>
            <a:r>
              <a:rPr lang="en-US" baseline="30000" dirty="0"/>
              <a:t>3</a:t>
            </a:r>
            <a:r>
              <a:rPr lang="en-US" dirty="0"/>
              <a:t>Department of Electrical and Computer Engineering</a:t>
            </a:r>
          </a:p>
          <a:p>
            <a:r>
              <a:rPr lang="en-US" dirty="0"/>
              <a:t>University of Virginia</a:t>
            </a:r>
          </a:p>
        </p:txBody>
      </p:sp>
      <p:sp>
        <p:nvSpPr>
          <p:cNvPr id="384" name="Text Placeholder 383"/>
          <p:cNvSpPr>
            <a:spLocks noGrp="1"/>
          </p:cNvSpPr>
          <p:nvPr>
            <p:ph type="body" sz="quarter" idx="151"/>
          </p:nvPr>
        </p:nvSpPr>
        <p:spPr>
          <a:xfrm>
            <a:off x="3880861" y="3393363"/>
            <a:ext cx="22093415" cy="1262156"/>
          </a:xfrm>
        </p:spPr>
        <p:txBody>
          <a:bodyPr>
            <a:normAutofit fontScale="62500" lnSpcReduction="20000"/>
          </a:bodyPr>
          <a:lstStyle/>
          <a:p>
            <a:r>
              <a:rPr lang="en-US" dirty="0"/>
              <a:t>Mahmoud Elnaggar</a:t>
            </a:r>
            <a:r>
              <a:rPr lang="en-US" baseline="30000" dirty="0"/>
              <a:t>1</a:t>
            </a:r>
            <a:r>
              <a:rPr lang="en-US" dirty="0"/>
              <a:t>, Jason D. Hiser</a:t>
            </a:r>
            <a:r>
              <a:rPr lang="en-US" baseline="30000" dirty="0"/>
              <a:t>2</a:t>
            </a:r>
            <a:r>
              <a:rPr lang="en-US" dirty="0"/>
              <a:t>, Tony X. Lin</a:t>
            </a:r>
            <a:r>
              <a:rPr lang="en-US" baseline="30000" dirty="0"/>
              <a:t>3</a:t>
            </a:r>
            <a:r>
              <a:rPr lang="en-US" dirty="0"/>
              <a:t>, Anh Nguyen-Tuong</a:t>
            </a:r>
            <a:r>
              <a:rPr lang="en-US" baseline="30000" dirty="0"/>
              <a:t>2</a:t>
            </a:r>
            <a:r>
              <a:rPr lang="en-US" dirty="0"/>
              <a:t>, Michele Co</a:t>
            </a:r>
            <a:r>
              <a:rPr lang="en-US" baseline="30000" dirty="0"/>
              <a:t>2</a:t>
            </a:r>
            <a:r>
              <a:rPr lang="en-US" dirty="0"/>
              <a:t>, Jack W. Davidson</a:t>
            </a:r>
            <a:r>
              <a:rPr lang="en-US" baseline="30000" dirty="0"/>
              <a:t>2</a:t>
            </a:r>
            <a:r>
              <a:rPr lang="en-US" dirty="0"/>
              <a:t>, and Nicola Bezzo</a:t>
            </a:r>
            <a:r>
              <a:rPr lang="en-US" baseline="30000" dirty="0"/>
              <a:t>1,3</a:t>
            </a:r>
            <a:endParaRPr lang="en-US" dirty="0"/>
          </a:p>
        </p:txBody>
      </p:sp>
      <p:sp>
        <p:nvSpPr>
          <p:cNvPr id="385" name="Text Placeholder 384"/>
          <p:cNvSpPr>
            <a:spLocks noGrp="1"/>
          </p:cNvSpPr>
          <p:nvPr>
            <p:ph type="body" sz="quarter" idx="153"/>
          </p:nvPr>
        </p:nvSpPr>
        <p:spPr>
          <a:xfrm>
            <a:off x="3523791" y="383013"/>
            <a:ext cx="23227629" cy="1775267"/>
          </a:xfrm>
        </p:spPr>
        <p:txBody>
          <a:bodyPr/>
          <a:lstStyle/>
          <a:p>
            <a:r>
              <a:rPr lang="en-US" sz="7200" dirty="0"/>
              <a:t>Online Control Adaptation for Safe and Secure Autonomous Vehicle Operations</a:t>
            </a:r>
          </a:p>
        </p:txBody>
      </p:sp>
      <p:sp>
        <p:nvSpPr>
          <p:cNvPr id="15" name="TextBox 14">
            <a:extLst>
              <a:ext uri="{FF2B5EF4-FFF2-40B4-BE49-F238E27FC236}">
                <a16:creationId xmlns:a16="http://schemas.microsoft.com/office/drawing/2014/main" id="{059EEED4-C035-425B-955E-574C4CB4FA87}"/>
              </a:ext>
            </a:extLst>
          </p:cNvPr>
          <p:cNvSpPr txBox="1"/>
          <p:nvPr/>
        </p:nvSpPr>
        <p:spPr>
          <a:xfrm>
            <a:off x="26665344" y="1087346"/>
            <a:ext cx="3990520" cy="1457152"/>
          </a:xfrm>
          <a:prstGeom prst="rect">
            <a:avLst/>
          </a:prstGeom>
          <a:noFill/>
          <a:effectLst>
            <a:glow rad="127000">
              <a:schemeClr val="accent1">
                <a:alpha val="40000"/>
              </a:schemeClr>
            </a:glow>
          </a:effectLst>
        </p:spPr>
        <p:txBody>
          <a:bodyPr wrap="square" rtlCol="0">
            <a:spAutoFit/>
          </a:bodyPr>
          <a:lstStyle/>
          <a:p>
            <a:r>
              <a:rPr lang="en-US" sz="8800" b="1" dirty="0">
                <a:effectLst>
                  <a:glow rad="215900">
                    <a:schemeClr val="bg1">
                      <a:alpha val="40000"/>
                    </a:schemeClr>
                  </a:glow>
                </a:effectLst>
                <a:latin typeface="+mj-lt"/>
                <a:cs typeface="Times New Roman" panose="02020603050405020304" pitchFamily="18" charset="0"/>
              </a:rPr>
              <a:t>AHS’17</a:t>
            </a:r>
          </a:p>
        </p:txBody>
      </p:sp>
      <p:pic>
        <p:nvPicPr>
          <p:cNvPr id="16" name="Picture 15">
            <a:extLst>
              <a:ext uri="{FF2B5EF4-FFF2-40B4-BE49-F238E27FC236}">
                <a16:creationId xmlns:a16="http://schemas.microsoft.com/office/drawing/2014/main" id="{5CA7391F-A7FC-4579-A517-D4C7362937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79" y="418653"/>
            <a:ext cx="2233588" cy="2275815"/>
          </a:xfrm>
          <a:prstGeom prst="rect">
            <a:avLst/>
          </a:prstGeom>
        </p:spPr>
      </p:pic>
      <p:pic>
        <p:nvPicPr>
          <p:cNvPr id="17" name="Picture 16">
            <a:extLst>
              <a:ext uri="{FF2B5EF4-FFF2-40B4-BE49-F238E27FC236}">
                <a16:creationId xmlns:a16="http://schemas.microsoft.com/office/drawing/2014/main" id="{71596AD0-3899-409B-9799-8A5D627E4EC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096218" y="41092831"/>
            <a:ext cx="2831351" cy="1636023"/>
          </a:xfrm>
          <a:prstGeom prst="rect">
            <a:avLst/>
          </a:prstGeom>
        </p:spPr>
      </p:pic>
      <p:pic>
        <p:nvPicPr>
          <p:cNvPr id="18" name="Picture 17">
            <a:extLst>
              <a:ext uri="{FF2B5EF4-FFF2-40B4-BE49-F238E27FC236}">
                <a16:creationId xmlns:a16="http://schemas.microsoft.com/office/drawing/2014/main" id="{DB7EFF38-4956-4ADA-B8D2-036C5385E25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259291" y="41137218"/>
            <a:ext cx="3555545" cy="1621250"/>
          </a:xfrm>
          <a:prstGeom prst="rect">
            <a:avLst/>
          </a:prstGeom>
        </p:spPr>
      </p:pic>
      <p:sp>
        <p:nvSpPr>
          <p:cNvPr id="19" name="Text Placeholder 1">
            <a:extLst>
              <a:ext uri="{FF2B5EF4-FFF2-40B4-BE49-F238E27FC236}">
                <a16:creationId xmlns:a16="http://schemas.microsoft.com/office/drawing/2014/main" id="{29079420-F943-40B2-B1FB-6824C3352CA0}"/>
              </a:ext>
            </a:extLst>
          </p:cNvPr>
          <p:cNvSpPr txBox="1">
            <a:spLocks/>
          </p:cNvSpPr>
          <p:nvPr/>
        </p:nvSpPr>
        <p:spPr>
          <a:xfrm>
            <a:off x="457279" y="6173598"/>
            <a:ext cx="7585340" cy="3172871"/>
          </a:xfrm>
          <a:prstGeom prst="rect">
            <a:avLst/>
          </a:prstGeom>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marL="457200" indent="-457200">
              <a:buFont typeface="Arial" panose="020B0604020202020204" pitchFamily="34" charset="0"/>
              <a:buChar char="•"/>
            </a:pPr>
            <a:r>
              <a:rPr lang="en-US" sz="3400" dirty="0">
                <a:latin typeface="+mj-lt"/>
              </a:rPr>
              <a:t>Modern cyber-physical systems are not built with cyber-security in mind.</a:t>
            </a:r>
          </a:p>
          <a:p>
            <a:pPr marL="342900" indent="-342900">
              <a:buFont typeface="Arial" pitchFamily="34" charset="0"/>
              <a:buChar char="•"/>
            </a:pPr>
            <a:r>
              <a:rPr lang="en-US" sz="3400" dirty="0">
                <a:latin typeface="+mj-lt"/>
              </a:rPr>
              <a:t>Adding cyber-security incurs runtime </a:t>
            </a:r>
            <a:r>
              <a:rPr lang="en-US" sz="3400" b="1" dirty="0">
                <a:latin typeface="+mj-lt"/>
              </a:rPr>
              <a:t>overheads</a:t>
            </a:r>
            <a:r>
              <a:rPr lang="en-US" sz="3400" dirty="0">
                <a:latin typeface="+mj-lt"/>
              </a:rPr>
              <a:t> that results in </a:t>
            </a:r>
            <a:r>
              <a:rPr lang="en-US" sz="3400" b="1" dirty="0">
                <a:latin typeface="+mj-lt"/>
              </a:rPr>
              <a:t>performance degradation</a:t>
            </a:r>
            <a:r>
              <a:rPr lang="en-US" sz="3400" dirty="0">
                <a:latin typeface="+mj-lt"/>
              </a:rPr>
              <a:t> and </a:t>
            </a:r>
            <a:r>
              <a:rPr lang="en-US" sz="3400" b="1" dirty="0">
                <a:latin typeface="+mj-lt"/>
              </a:rPr>
              <a:t>safety issues</a:t>
            </a:r>
            <a:r>
              <a:rPr lang="en-US" sz="3400" dirty="0">
                <a:latin typeface="+mj-lt"/>
              </a:rPr>
              <a:t>.</a:t>
            </a:r>
          </a:p>
        </p:txBody>
      </p:sp>
      <p:pic>
        <p:nvPicPr>
          <p:cNvPr id="20" name="Picture 19">
            <a:extLst>
              <a:ext uri="{FF2B5EF4-FFF2-40B4-BE49-F238E27FC236}">
                <a16:creationId xmlns:a16="http://schemas.microsoft.com/office/drawing/2014/main" id="{85F8FF87-0164-4037-9AB7-27A8EF1CD2C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94707" y="6240524"/>
            <a:ext cx="6252303" cy="3295361"/>
          </a:xfrm>
          <a:prstGeom prst="rect">
            <a:avLst/>
          </a:prstGeom>
        </p:spPr>
      </p:pic>
      <p:sp>
        <p:nvSpPr>
          <p:cNvPr id="21" name="Text Placeholder 4">
            <a:extLst>
              <a:ext uri="{FF2B5EF4-FFF2-40B4-BE49-F238E27FC236}">
                <a16:creationId xmlns:a16="http://schemas.microsoft.com/office/drawing/2014/main" id="{B20EAB86-445E-4E6A-8FEC-88F531B949FE}"/>
              </a:ext>
            </a:extLst>
          </p:cNvPr>
          <p:cNvSpPr txBox="1">
            <a:spLocks/>
          </p:cNvSpPr>
          <p:nvPr/>
        </p:nvSpPr>
        <p:spPr>
          <a:xfrm>
            <a:off x="2379665" y="9676663"/>
            <a:ext cx="10179844" cy="857959"/>
          </a:xfrm>
          <a:prstGeom prst="rect">
            <a:avLst/>
          </a:prstGeom>
          <a:noFill/>
        </p:spPr>
        <p:txBody>
          <a:bodyPr wrap="square" lIns="89551" tIns="89551" rIns="89551" bIns="89551" anchor="ctr" anchorCtr="0">
            <a:spAutoFit/>
          </a:bodyPr>
          <a:lstStyle>
            <a:lvl1pPr marL="0" indent="0" algn="ctr" defTabSz="4298410" rtl="0" eaLnBrk="1" latinLnBrk="0" hangingPunct="1">
              <a:spcBef>
                <a:spcPct val="20000"/>
              </a:spcBef>
              <a:buFont typeface="Arial" pitchFamily="34" charset="0"/>
              <a:buNone/>
              <a:defRPr sz="3900" b="1" u="sng" kern="1200" baseline="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4400" dirty="0">
                <a:latin typeface="+mj-lt"/>
              </a:rPr>
              <a:t>CYBER-SECURITY TECHNIQUES</a:t>
            </a:r>
          </a:p>
        </p:txBody>
      </p:sp>
      <p:sp>
        <p:nvSpPr>
          <p:cNvPr id="22" name="Text Placeholder 3">
            <a:extLst>
              <a:ext uri="{FF2B5EF4-FFF2-40B4-BE49-F238E27FC236}">
                <a16:creationId xmlns:a16="http://schemas.microsoft.com/office/drawing/2014/main" id="{ABB4D013-88A7-437D-9542-3FE8BAAC4C6A}"/>
              </a:ext>
            </a:extLst>
          </p:cNvPr>
          <p:cNvSpPr txBox="1">
            <a:spLocks/>
          </p:cNvSpPr>
          <p:nvPr/>
        </p:nvSpPr>
        <p:spPr>
          <a:xfrm>
            <a:off x="555906" y="12694170"/>
            <a:ext cx="9972737" cy="6218049"/>
          </a:xfrm>
          <a:prstGeom prst="rect">
            <a:avLst/>
          </a:prstGeom>
        </p:spPr>
        <p:txBody>
          <a:bodyPr/>
          <a:lst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marL="342900" indent="-342900"/>
            <a:r>
              <a:rPr lang="en-US" sz="3400" b="1" dirty="0">
                <a:latin typeface="+mj-lt"/>
              </a:rPr>
              <a:t>Application-level software security techniques:</a:t>
            </a:r>
          </a:p>
          <a:p>
            <a:pPr marL="1404076" lvl="1" indent="-342900">
              <a:buFont typeface="Arial" pitchFamily="34" charset="0"/>
              <a:buChar char="•"/>
            </a:pPr>
            <a:r>
              <a:rPr lang="en-US" sz="3400" dirty="0">
                <a:latin typeface="+mj-lt"/>
                <a:cs typeface="Times New Roman" panose="02020603050405020304" pitchFamily="18" charset="0"/>
              </a:rPr>
              <a:t>Control Flow Integrity (CFI):</a:t>
            </a:r>
          </a:p>
          <a:p>
            <a:pPr marL="1812222" lvl="2" indent="-342900"/>
            <a:r>
              <a:rPr lang="en-US" sz="3400" dirty="0">
                <a:latin typeface="+mj-lt"/>
                <a:cs typeface="Times New Roman" panose="02020603050405020304" pitchFamily="18" charset="0"/>
              </a:rPr>
              <a:t>Instruments the application to enforce the intended control flow at run time.</a:t>
            </a:r>
          </a:p>
          <a:p>
            <a:pPr marL="1812222" lvl="2" indent="-342900"/>
            <a:r>
              <a:rPr lang="en-US" sz="3400" dirty="0">
                <a:latin typeface="+mj-lt"/>
                <a:cs typeface="Times New Roman" panose="02020603050405020304" pitchFamily="18" charset="0"/>
              </a:rPr>
              <a:t>The overhead on an application varies depending on the inputs it processes</a:t>
            </a:r>
            <a:r>
              <a:rPr lang="en-US" sz="3400" dirty="0">
                <a:latin typeface="+mj-lt"/>
              </a:rPr>
              <a:t>.</a:t>
            </a:r>
          </a:p>
          <a:p>
            <a:pPr marL="1404076" lvl="1" indent="-342900">
              <a:buFont typeface="Arial" pitchFamily="34" charset="0"/>
              <a:buChar char="•"/>
            </a:pPr>
            <a:r>
              <a:rPr lang="en-US" sz="3400" dirty="0">
                <a:latin typeface="+mj-lt"/>
                <a:cs typeface="Times New Roman" panose="02020603050405020304" pitchFamily="18" charset="0"/>
              </a:rPr>
              <a:t>N-variant system (</a:t>
            </a:r>
            <a:r>
              <a:rPr lang="en-US" sz="3400" i="1" dirty="0">
                <a:latin typeface="+mj-lt"/>
                <a:cs typeface="Times New Roman" panose="02020603050405020304" pitchFamily="18" charset="0"/>
              </a:rPr>
              <a:t>Double Helix</a:t>
            </a:r>
            <a:r>
              <a:rPr lang="en-US" sz="3400" baseline="30000" dirty="0">
                <a:latin typeface="+mj-lt"/>
                <a:cs typeface="Times New Roman" panose="02020603050405020304" pitchFamily="18" charset="0"/>
              </a:rPr>
              <a:t>1</a:t>
            </a:r>
            <a:r>
              <a:rPr lang="en-US" sz="3400" dirty="0">
                <a:latin typeface="+mj-lt"/>
                <a:cs typeface="Times New Roman" panose="02020603050405020304" pitchFamily="18" charset="0"/>
              </a:rPr>
              <a:t>):</a:t>
            </a:r>
          </a:p>
          <a:p>
            <a:pPr marL="1812222" lvl="2" indent="-342900"/>
            <a:r>
              <a:rPr lang="en-US" sz="3400" dirty="0">
                <a:latin typeface="+mj-lt"/>
                <a:cs typeface="Times New Roman" panose="02020603050405020304" pitchFamily="18" charset="0"/>
              </a:rPr>
              <a:t>Employs the systematic application of artificial diversity to prevent large classes of attacks.</a:t>
            </a:r>
          </a:p>
          <a:p>
            <a:pPr marL="1812222" lvl="2" indent="-342900"/>
            <a:r>
              <a:rPr lang="en-US" sz="3400" dirty="0">
                <a:latin typeface="+mj-lt"/>
                <a:cs typeface="Times New Roman" panose="02020603050405020304" pitchFamily="18" charset="0"/>
              </a:rPr>
              <a:t>Provides formal proofs that certain classes of attacks are not possible and system can recover from attacks and continue operation.</a:t>
            </a:r>
          </a:p>
          <a:p>
            <a:pPr marL="1812222" lvl="2" indent="-342900"/>
            <a:r>
              <a:rPr lang="en-US" sz="3400" dirty="0">
                <a:latin typeface="+mj-lt"/>
                <a:cs typeface="Times New Roman" panose="02020603050405020304" pitchFamily="18" charset="0"/>
              </a:rPr>
              <a:t>The performance overheads can reach up to 400%.</a:t>
            </a:r>
          </a:p>
        </p:txBody>
      </p:sp>
      <p:pic>
        <p:nvPicPr>
          <p:cNvPr id="23" name="Picture 22">
            <a:extLst>
              <a:ext uri="{FF2B5EF4-FFF2-40B4-BE49-F238E27FC236}">
                <a16:creationId xmlns:a16="http://schemas.microsoft.com/office/drawing/2014/main" id="{5D512F41-0F5B-448D-858F-232D0E754B4A}"/>
              </a:ext>
            </a:extLst>
          </p:cNvPr>
          <p:cNvPicPr>
            <a:picLocks noChangeAspect="1"/>
          </p:cNvPicPr>
          <p:nvPr/>
        </p:nvPicPr>
        <p:blipFill rotWithShape="1">
          <a:blip r:embed="rId10"/>
          <a:srcRect r="6713"/>
          <a:stretch/>
        </p:blipFill>
        <p:spPr>
          <a:xfrm>
            <a:off x="10315663" y="10703893"/>
            <a:ext cx="4416170" cy="3414976"/>
          </a:xfrm>
          <a:prstGeom prst="rect">
            <a:avLst/>
          </a:prstGeom>
        </p:spPr>
      </p:pic>
      <p:sp>
        <p:nvSpPr>
          <p:cNvPr id="28" name="Rectangle 27">
            <a:extLst>
              <a:ext uri="{FF2B5EF4-FFF2-40B4-BE49-F238E27FC236}">
                <a16:creationId xmlns:a16="http://schemas.microsoft.com/office/drawing/2014/main" id="{E027654A-710B-4048-820F-F95022C1485B}"/>
              </a:ext>
            </a:extLst>
          </p:cNvPr>
          <p:cNvSpPr/>
          <p:nvPr/>
        </p:nvSpPr>
        <p:spPr>
          <a:xfrm>
            <a:off x="755341" y="40997847"/>
            <a:ext cx="16459200" cy="369332"/>
          </a:xfrm>
          <a:prstGeom prst="rect">
            <a:avLst/>
          </a:prstGeom>
        </p:spPr>
        <p:txBody>
          <a:bodyPr>
            <a:spAutoFit/>
          </a:bodyPr>
          <a:lstStyle/>
          <a:p>
            <a:r>
              <a:rPr lang="en-US" sz="1800" baseline="30000" dirty="0">
                <a:cs typeface="Times New Roman" panose="02020603050405020304" pitchFamily="18" charset="0"/>
              </a:rPr>
              <a:t>1</a:t>
            </a:r>
            <a:r>
              <a:rPr lang="en-US" sz="1800" dirty="0">
                <a:latin typeface="+mj-lt"/>
              </a:rPr>
              <a:t>M. Co, et al., “Double helix and raven: A system for cyber fault tolerance and recovery”, CISRC ’16.</a:t>
            </a:r>
          </a:p>
        </p:txBody>
      </p:sp>
      <p:sp>
        <p:nvSpPr>
          <p:cNvPr id="29" name="Text Placeholder 8">
            <a:extLst>
              <a:ext uri="{FF2B5EF4-FFF2-40B4-BE49-F238E27FC236}">
                <a16:creationId xmlns:a16="http://schemas.microsoft.com/office/drawing/2014/main" id="{6BA6FFAF-7002-4BB9-804C-8CBD6C32FDD7}"/>
              </a:ext>
            </a:extLst>
          </p:cNvPr>
          <p:cNvSpPr txBox="1">
            <a:spLocks/>
          </p:cNvSpPr>
          <p:nvPr/>
        </p:nvSpPr>
        <p:spPr>
          <a:xfrm>
            <a:off x="45783" y="21685613"/>
            <a:ext cx="14393878" cy="572528"/>
          </a:xfrm>
          <a:prstGeom prst="rect">
            <a:avLst/>
          </a:prstGeom>
        </p:spPr>
        <p:txBody>
          <a:bodyPr/>
          <a:lst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marL="0" indent="0" algn="ctr">
              <a:buNone/>
            </a:pPr>
            <a:r>
              <a:rPr lang="en-US" sz="4400" b="1" u="sng" dirty="0">
                <a:latin typeface="+mj-lt"/>
              </a:rPr>
              <a:t>PROBLEM FORMULATION</a:t>
            </a:r>
          </a:p>
        </p:txBody>
      </p:sp>
      <p:sp>
        <p:nvSpPr>
          <p:cNvPr id="2" name="Rectangle 1">
            <a:extLst>
              <a:ext uri="{FF2B5EF4-FFF2-40B4-BE49-F238E27FC236}">
                <a16:creationId xmlns:a16="http://schemas.microsoft.com/office/drawing/2014/main" id="{BBD6C56B-0E37-4A17-BFDF-950845BE9978}"/>
              </a:ext>
            </a:extLst>
          </p:cNvPr>
          <p:cNvSpPr/>
          <p:nvPr/>
        </p:nvSpPr>
        <p:spPr>
          <a:xfrm>
            <a:off x="574556" y="10531449"/>
            <a:ext cx="10360922" cy="2185214"/>
          </a:xfrm>
          <a:prstGeom prst="rect">
            <a:avLst/>
          </a:prstGeom>
        </p:spPr>
        <p:txBody>
          <a:bodyPr wrap="square">
            <a:spAutoFit/>
          </a:bodyPr>
          <a:lstStyle/>
          <a:p>
            <a:pPr marL="457200" indent="-457200">
              <a:buFont typeface="Arial" panose="020B0604020202020204" pitchFamily="34" charset="0"/>
              <a:buChar char="•"/>
            </a:pPr>
            <a:r>
              <a:rPr lang="en-US" sz="3400" b="1" dirty="0">
                <a:latin typeface="+mj-lt"/>
              </a:rPr>
              <a:t>System-level software security </a:t>
            </a:r>
            <a:r>
              <a:rPr lang="en-US" sz="3400" dirty="0">
                <a:latin typeface="+mj-lt"/>
              </a:rPr>
              <a:t>techniques</a:t>
            </a:r>
            <a:r>
              <a:rPr lang="en-US" sz="3400" b="1" dirty="0">
                <a:latin typeface="+mj-lt"/>
              </a:rPr>
              <a:t>: </a:t>
            </a:r>
          </a:p>
          <a:p>
            <a:pPr marL="1404076" lvl="1" indent="-342900">
              <a:buFont typeface="Arial" pitchFamily="34" charset="0"/>
              <a:buChar char="•"/>
            </a:pPr>
            <a:r>
              <a:rPr lang="en-US" sz="3400" dirty="0">
                <a:latin typeface="+mj-lt"/>
                <a:cs typeface="Times New Roman" panose="02020603050405020304" pitchFamily="18" charset="0"/>
              </a:rPr>
              <a:t>Anti-virus and intrusion-detection systems.</a:t>
            </a:r>
          </a:p>
          <a:p>
            <a:pPr marL="1812222" lvl="2" indent="-342900"/>
            <a:r>
              <a:rPr lang="en-US" sz="3400" dirty="0">
                <a:latin typeface="+mj-lt"/>
                <a:cs typeface="Times New Roman" panose="02020603050405020304" pitchFamily="18" charset="0"/>
              </a:rPr>
              <a:t> monitor the entire system for indications of compromise.</a:t>
            </a:r>
          </a:p>
        </p:txBody>
      </p:sp>
      <mc:AlternateContent xmlns:mc="http://schemas.openxmlformats.org/markup-compatibility/2006" xmlns:a14="http://schemas.microsoft.com/office/drawing/2010/main">
        <mc:Choice Requires="a14">
          <p:sp>
            <p:nvSpPr>
              <p:cNvPr id="31" name="Text Placeholder 7">
                <a:extLst>
                  <a:ext uri="{FF2B5EF4-FFF2-40B4-BE49-F238E27FC236}">
                    <a16:creationId xmlns:a16="http://schemas.microsoft.com/office/drawing/2014/main" id="{F8ACD01A-BC2F-4A70-8AE9-7CA72CEE5F69}"/>
                  </a:ext>
                </a:extLst>
              </p:cNvPr>
              <p:cNvSpPr txBox="1">
                <a:spLocks/>
              </p:cNvSpPr>
              <p:nvPr/>
            </p:nvSpPr>
            <p:spPr>
              <a:xfrm>
                <a:off x="560012" y="22593393"/>
                <a:ext cx="13937061" cy="5568444"/>
              </a:xfrm>
              <a:prstGeom prst="rect">
                <a:avLst/>
              </a:prstGeom>
            </p:spPr>
            <p:txBody>
              <a:bodyPr/>
              <a:lst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marL="285750" indent="-285750"/>
                <a:r>
                  <a:rPr lang="en-US" sz="3400" dirty="0">
                    <a:latin typeface="+mj-lt"/>
                  </a:rPr>
                  <a:t>An autonomous vehicle (AV) is tasked to complete a mission over an obstacle populated environment </a:t>
                </a:r>
                <a14:m>
                  <m:oMath xmlns:m="http://schemas.openxmlformats.org/officeDocument/2006/math">
                    <m:r>
                      <a:rPr lang="en-US" sz="3400" i="1">
                        <a:latin typeface="Cambria Math" panose="02040503050406030204" pitchFamily="18" charset="0"/>
                      </a:rPr>
                      <m:t>𝑊</m:t>
                    </m:r>
                    <m:r>
                      <a:rPr lang="en-US" sz="3400" i="1">
                        <a:latin typeface="Cambria Math" panose="02040503050406030204" pitchFamily="18" charset="0"/>
                      </a:rPr>
                      <m:t>=</m:t>
                    </m:r>
                    <m:r>
                      <a:rPr lang="en-US" sz="3400" i="1">
                        <a:latin typeface="Cambria Math" panose="02040503050406030204" pitchFamily="18" charset="0"/>
                      </a:rPr>
                      <m:t>𝐹</m:t>
                    </m:r>
                    <m:r>
                      <a:rPr lang="en-US" sz="3400" i="1">
                        <a:latin typeface="Cambria Math" panose="02040503050406030204" pitchFamily="18" charset="0"/>
                      </a:rPr>
                      <m:t> ∪</m:t>
                    </m:r>
                    <m:r>
                      <a:rPr lang="en-US" sz="3400" i="1">
                        <a:latin typeface="Cambria Math" panose="02040503050406030204" pitchFamily="18" charset="0"/>
                        <a:ea typeface="Cambria Math" panose="02040503050406030204" pitchFamily="18" charset="0"/>
                      </a:rPr>
                      <m:t>𝑂</m:t>
                    </m:r>
                  </m:oMath>
                </a14:m>
                <a:r>
                  <a:rPr lang="en-US" sz="3400" dirty="0">
                    <a:latin typeface="+mj-lt"/>
                  </a:rPr>
                  <a:t> </a:t>
                </a:r>
              </a:p>
              <a:p>
                <a:pPr marL="285750" indent="-285750"/>
                <a:r>
                  <a:rPr lang="en-US" sz="3400" dirty="0">
                    <a:latin typeface="+mj-lt"/>
                  </a:rPr>
                  <a:t>The set </a:t>
                </a:r>
                <a14:m>
                  <m:oMath xmlns:m="http://schemas.openxmlformats.org/officeDocument/2006/math">
                    <m:r>
                      <a:rPr lang="en-US" sz="3400" i="1">
                        <a:latin typeface="Cambria Math" panose="02040503050406030204" pitchFamily="18" charset="0"/>
                      </a:rPr>
                      <m:t>𝐹</m:t>
                    </m:r>
                  </m:oMath>
                </a14:m>
                <a:r>
                  <a:rPr lang="en-US" sz="3400" dirty="0">
                    <a:latin typeface="+mj-lt"/>
                  </a:rPr>
                  <a:t> represents the obstacle-free region of the environment and vice versa </a:t>
                </a:r>
                <a14:m>
                  <m:oMath xmlns:m="http://schemas.openxmlformats.org/officeDocument/2006/math">
                    <m:r>
                      <a:rPr lang="en-US" sz="3400" i="1">
                        <a:latin typeface="Cambria Math" panose="02040503050406030204" pitchFamily="18" charset="0"/>
                        <a:ea typeface="Cambria Math" panose="02040503050406030204" pitchFamily="18" charset="0"/>
                      </a:rPr>
                      <m:t>𝑂</m:t>
                    </m:r>
                  </m:oMath>
                </a14:m>
                <a:r>
                  <a:rPr lang="en-US" sz="3400" dirty="0">
                    <a:latin typeface="+mj-lt"/>
                  </a:rPr>
                  <a:t> is the region occupied by obstacles. </a:t>
                </a:r>
                <a:endParaRPr lang="ar-EG" sz="3400" dirty="0">
                  <a:latin typeface="+mj-lt"/>
                </a:endParaRPr>
              </a:p>
              <a:p>
                <a:pPr marL="285750" indent="-285750"/>
                <a:r>
                  <a:rPr lang="en-US" sz="3400" dirty="0">
                    <a:latin typeface="+mj-lt"/>
                  </a:rPr>
                  <a:t>The discrete dynamical model of the AV:</a:t>
                </a:r>
              </a:p>
              <a:p>
                <a:pPr marL="285750" indent="-285750"/>
                <a:endParaRPr lang="en-US" sz="3400" dirty="0">
                  <a:latin typeface="+mj-lt"/>
                </a:endParaRPr>
              </a:p>
              <a:p>
                <a:pPr marL="0" indent="0">
                  <a:buNone/>
                </a:pPr>
                <a:endParaRPr lang="en-US" sz="3400" dirty="0">
                  <a:latin typeface="+mj-lt"/>
                </a:endParaRPr>
              </a:p>
              <a:p>
                <a:pPr marL="285750" indent="-285750"/>
                <a:r>
                  <a:rPr lang="en-US" sz="3400" dirty="0">
                    <a:latin typeface="+mj-lt"/>
                  </a:rPr>
                  <a:t> Given the current state of the system </a:t>
                </a:r>
                <a14:m>
                  <m:oMath xmlns:m="http://schemas.openxmlformats.org/officeDocument/2006/math">
                    <m:r>
                      <a:rPr lang="en-US" sz="3400" i="1">
                        <a:latin typeface="Cambria Math" panose="02040503050406030204" pitchFamily="18" charset="0"/>
                      </a:rPr>
                      <m:t>𝑥</m:t>
                    </m:r>
                  </m:oMath>
                </a14:m>
                <a:r>
                  <a:rPr lang="en-US" sz="3400" dirty="0">
                    <a:latin typeface="+mj-lt"/>
                  </a:rPr>
                  <a:t>, the desired input </a:t>
                </a:r>
                <a14:m>
                  <m:oMath xmlns:m="http://schemas.openxmlformats.org/officeDocument/2006/math">
                    <m:r>
                      <a:rPr lang="en-US" sz="3400" i="1">
                        <a:latin typeface="Cambria Math" panose="02040503050406030204" pitchFamily="18" charset="0"/>
                      </a:rPr>
                      <m:t>𝑢</m:t>
                    </m:r>
                    <m:r>
                      <a:rPr lang="en-US" sz="3400" i="1">
                        <a:latin typeface="Cambria Math" panose="02040503050406030204" pitchFamily="18" charset="0"/>
                      </a:rPr>
                      <m:t> </m:t>
                    </m:r>
                  </m:oMath>
                </a14:m>
                <a:r>
                  <a:rPr lang="en-US" sz="3400" dirty="0">
                    <a:latin typeface="+mj-lt"/>
                  </a:rPr>
                  <a:t>with no delay, and the maximum expected delay </a:t>
                </a:r>
                <a14:m>
                  <m:oMath xmlns:m="http://schemas.openxmlformats.org/officeDocument/2006/math">
                    <m:sSub>
                      <m:sSubPr>
                        <m:ctrlPr>
                          <a:rPr lang="en-US" sz="3400" i="1">
                            <a:latin typeface="Cambria Math" panose="02040503050406030204" pitchFamily="18" charset="0"/>
                          </a:rPr>
                        </m:ctrlPr>
                      </m:sSubPr>
                      <m:e>
                        <m:r>
                          <a:rPr lang="en-US" sz="3400" i="1">
                            <a:latin typeface="Cambria Math" panose="02040503050406030204" pitchFamily="18" charset="0"/>
                          </a:rPr>
                          <m:t>𝛿</m:t>
                        </m:r>
                      </m:e>
                      <m:sub>
                        <m:r>
                          <a:rPr lang="en-US" sz="3400" i="1">
                            <a:latin typeface="Cambria Math" panose="02040503050406030204" pitchFamily="18" charset="0"/>
                          </a:rPr>
                          <m:t>𝑚𝑎𝑥</m:t>
                        </m:r>
                      </m:sub>
                    </m:sSub>
                  </m:oMath>
                </a14:m>
                <a:r>
                  <a:rPr lang="en-US" sz="3400" dirty="0">
                    <a:latin typeface="+mj-lt"/>
                  </a:rPr>
                  <a:t> the objective is to find a </a:t>
                </a:r>
                <a:r>
                  <a:rPr lang="en-US" sz="3400" b="1" dirty="0">
                    <a:latin typeface="+mj-lt"/>
                  </a:rPr>
                  <a:t>control policy</a:t>
                </a:r>
                <a:r>
                  <a:rPr lang="en-US" sz="3400" dirty="0">
                    <a:latin typeface="+mj-lt"/>
                  </a:rPr>
                  <a:t> </a:t>
                </a:r>
                <a14:m>
                  <m:oMath xmlns:m="http://schemas.openxmlformats.org/officeDocument/2006/math">
                    <m:acc>
                      <m:accPr>
                        <m:chr m:val="̂"/>
                        <m:ctrlPr>
                          <a:rPr lang="en-US" sz="3400" i="1" smtClean="0">
                            <a:latin typeface="Cambria Math" panose="02040503050406030204" pitchFamily="18" charset="0"/>
                          </a:rPr>
                        </m:ctrlPr>
                      </m:accPr>
                      <m:e>
                        <m:r>
                          <a:rPr lang="en-US" sz="3400" i="1" smtClean="0">
                            <a:latin typeface="Cambria Math" panose="02040503050406030204" pitchFamily="18" charset="0"/>
                          </a:rPr>
                          <m:t>𝑢</m:t>
                        </m:r>
                      </m:e>
                    </m:acc>
                    <m:r>
                      <a:rPr lang="en-US" sz="3400" i="1">
                        <a:latin typeface="Cambria Math" panose="02040503050406030204" pitchFamily="18" charset="0"/>
                      </a:rPr>
                      <m:t>=</m:t>
                    </m:r>
                    <m:r>
                      <a:rPr lang="en-US" sz="3400" i="1">
                        <a:latin typeface="Cambria Math" panose="02040503050406030204" pitchFamily="18" charset="0"/>
                      </a:rPr>
                      <m:t>𝑓</m:t>
                    </m:r>
                    <m:r>
                      <a:rPr lang="en-US" sz="3400" i="1">
                        <a:latin typeface="Cambria Math" panose="02040503050406030204" pitchFamily="18" charset="0"/>
                      </a:rPr>
                      <m:t>(</m:t>
                    </m:r>
                    <m:r>
                      <a:rPr lang="en-US" sz="3400" i="1">
                        <a:latin typeface="Cambria Math" panose="02040503050406030204" pitchFamily="18" charset="0"/>
                      </a:rPr>
                      <m:t>𝑥</m:t>
                    </m:r>
                    <m:r>
                      <a:rPr lang="en-US" sz="3400" i="1">
                        <a:latin typeface="Cambria Math" panose="02040503050406030204" pitchFamily="18" charset="0"/>
                      </a:rPr>
                      <m:t>,</m:t>
                    </m:r>
                    <m:r>
                      <a:rPr lang="en-US" sz="3400" i="1">
                        <a:latin typeface="Cambria Math" panose="02040503050406030204" pitchFamily="18" charset="0"/>
                      </a:rPr>
                      <m:t>𝑢</m:t>
                    </m:r>
                    <m:r>
                      <a:rPr lang="en-US" sz="3400" i="1">
                        <a:latin typeface="Cambria Math" panose="02040503050406030204" pitchFamily="18" charset="0"/>
                      </a:rPr>
                      <m:t>,</m:t>
                    </m:r>
                  </m:oMath>
                </a14:m>
                <a:r>
                  <a:rPr lang="en-US" sz="3400" dirty="0">
                    <a:latin typeface="+mj-lt"/>
                  </a:rPr>
                  <a:t> </a:t>
                </a:r>
                <a14:m>
                  <m:oMath xmlns:m="http://schemas.openxmlformats.org/officeDocument/2006/math">
                    <m:sSub>
                      <m:sSubPr>
                        <m:ctrlPr>
                          <a:rPr lang="en-US" sz="3400" i="1">
                            <a:latin typeface="Cambria Math" panose="02040503050406030204" pitchFamily="18" charset="0"/>
                          </a:rPr>
                        </m:ctrlPr>
                      </m:sSubPr>
                      <m:e>
                        <m:r>
                          <a:rPr lang="en-US" sz="3400" i="1">
                            <a:latin typeface="Cambria Math" panose="02040503050406030204" pitchFamily="18" charset="0"/>
                          </a:rPr>
                          <m:t>𝛿</m:t>
                        </m:r>
                      </m:e>
                      <m:sub>
                        <m:r>
                          <a:rPr lang="en-US" sz="3400" i="1">
                            <a:latin typeface="Cambria Math" panose="02040503050406030204" pitchFamily="18" charset="0"/>
                          </a:rPr>
                          <m:t>𝑚𝑎𝑥</m:t>
                        </m:r>
                      </m:sub>
                    </m:sSub>
                    <m:r>
                      <a:rPr lang="en-US" sz="3400">
                        <a:latin typeface="Cambria Math" panose="02040503050406030204" pitchFamily="18" charset="0"/>
                      </a:rPr>
                      <m:t>,</m:t>
                    </m:r>
                    <m:r>
                      <m:rPr>
                        <m:sty m:val="p"/>
                      </m:rPr>
                      <a:rPr lang="en-US" sz="3400">
                        <a:latin typeface="Cambria Math" panose="02040503050406030204" pitchFamily="18" charset="0"/>
                      </a:rPr>
                      <m:t>t</m:t>
                    </m:r>
                    <m:r>
                      <a:rPr lang="en-US" sz="3400">
                        <a:latin typeface="Cambria Math" panose="02040503050406030204" pitchFamily="18" charset="0"/>
                      </a:rPr>
                      <m:t>)</m:t>
                    </m:r>
                  </m:oMath>
                </a14:m>
                <a:r>
                  <a:rPr lang="en-US" sz="3400" dirty="0">
                    <a:latin typeface="+mj-lt"/>
                  </a:rPr>
                  <a:t> such that </a:t>
                </a:r>
                <a14:m>
                  <m:oMath xmlns:m="http://schemas.openxmlformats.org/officeDocument/2006/math">
                    <m:r>
                      <a:rPr lang="en-US" sz="3400" i="1">
                        <a:latin typeface="Cambria Math" panose="02040503050406030204" pitchFamily="18" charset="0"/>
                      </a:rPr>
                      <m:t>𝑥</m:t>
                    </m:r>
                    <m:d>
                      <m:dPr>
                        <m:ctrlPr>
                          <a:rPr lang="en-US" sz="3400" i="1">
                            <a:latin typeface="Cambria Math" panose="02040503050406030204" pitchFamily="18" charset="0"/>
                          </a:rPr>
                        </m:ctrlPr>
                      </m:dPr>
                      <m:e>
                        <m:r>
                          <a:rPr lang="en-US" sz="3400" i="1">
                            <a:latin typeface="Cambria Math" panose="02040503050406030204" pitchFamily="18" charset="0"/>
                          </a:rPr>
                          <m:t>𝑡</m:t>
                        </m:r>
                      </m:e>
                    </m:d>
                    <m:r>
                      <m:rPr>
                        <m:nor/>
                      </m:rPr>
                      <a:rPr lang="en-US" sz="3400">
                        <a:latin typeface="+mj-lt"/>
                      </a:rPr>
                      <m:t> </m:t>
                    </m:r>
                    <m:r>
                      <m:rPr>
                        <m:nor/>
                      </m:rPr>
                      <a:rPr lang="en-US" sz="3400" dirty="0" smtClean="0">
                        <a:latin typeface="+mj-lt"/>
                        <a:ea typeface="Cambria Math" charset="0"/>
                        <a:cs typeface="Cambria Math" charset="0"/>
                      </a:rPr>
                      <m:t>⊄</m:t>
                    </m:r>
                    <m:r>
                      <a:rPr lang="en-US" sz="3400" dirty="0">
                        <a:latin typeface="Cambria Math" panose="02040503050406030204" pitchFamily="18" charset="0"/>
                      </a:rPr>
                      <m:t> </m:t>
                    </m:r>
                    <m:r>
                      <m:rPr>
                        <m:sty m:val="p"/>
                      </m:rPr>
                      <a:rPr lang="en-US" sz="3400" dirty="0">
                        <a:latin typeface="Cambria Math" panose="02040503050406030204" pitchFamily="18" charset="0"/>
                      </a:rPr>
                      <m:t>O</m:t>
                    </m:r>
                    <m:r>
                      <a:rPr lang="en-US" sz="3400" dirty="0">
                        <a:latin typeface="Cambria Math" panose="02040503050406030204" pitchFamily="18" charset="0"/>
                      </a:rPr>
                      <m:t>, </m:t>
                    </m:r>
                    <m:r>
                      <a:rPr lang="en-US" sz="3400" i="1" dirty="0">
                        <a:latin typeface="Cambria Math" panose="02040503050406030204" pitchFamily="18" charset="0"/>
                        <a:ea typeface="Cambria Math" panose="02040503050406030204" pitchFamily="18" charset="0"/>
                      </a:rPr>
                      <m:t>∀</m:t>
                    </m:r>
                    <m:r>
                      <a:rPr lang="en-US" sz="3400" i="1" dirty="0">
                        <a:latin typeface="Cambria Math" panose="02040503050406030204" pitchFamily="18" charset="0"/>
                        <a:ea typeface="Cambria Math" panose="02040503050406030204" pitchFamily="18" charset="0"/>
                      </a:rPr>
                      <m:t>𝑡</m:t>
                    </m:r>
                    <m:r>
                      <a:rPr lang="en-US" sz="3400" i="1" dirty="0">
                        <a:latin typeface="Cambria Math" panose="02040503050406030204" pitchFamily="18" charset="0"/>
                        <a:ea typeface="Cambria Math" panose="02040503050406030204" pitchFamily="18" charset="0"/>
                      </a:rPr>
                      <m:t>≥</m:t>
                    </m:r>
                    <m:r>
                      <a:rPr lang="en-US" sz="3400" i="1" dirty="0">
                        <a:latin typeface="Cambria Math" panose="02040503050406030204" pitchFamily="18" charset="0"/>
                        <a:ea typeface="Cambria Math" panose="02040503050406030204" pitchFamily="18" charset="0"/>
                      </a:rPr>
                      <m:t>0</m:t>
                    </m:r>
                    <m:r>
                      <a:rPr lang="en-US" sz="3400" i="1" dirty="0">
                        <a:latin typeface="Cambria Math" panose="02040503050406030204" pitchFamily="18" charset="0"/>
                        <a:ea typeface="Cambria Math" panose="02040503050406030204" pitchFamily="18" charset="0"/>
                      </a:rPr>
                      <m:t>, </m:t>
                    </m:r>
                    <m:r>
                      <a:rPr lang="en-US" sz="3400" i="1" dirty="0">
                        <a:latin typeface="Cambria Math" panose="02040503050406030204" pitchFamily="18" charset="0"/>
                        <a:ea typeface="Cambria Math" panose="02040503050406030204" pitchFamily="18" charset="0"/>
                      </a:rPr>
                      <m:t>𝑥</m:t>
                    </m:r>
                    <m:d>
                      <m:dPr>
                        <m:ctrlPr>
                          <a:rPr lang="en-US" sz="3400" i="1" dirty="0">
                            <a:latin typeface="Cambria Math" panose="02040503050406030204" pitchFamily="18" charset="0"/>
                            <a:ea typeface="Cambria Math" panose="02040503050406030204" pitchFamily="18" charset="0"/>
                          </a:rPr>
                        </m:ctrlPr>
                      </m:dPr>
                      <m:e>
                        <m:r>
                          <a:rPr lang="en-US" sz="3400" i="1" dirty="0">
                            <a:latin typeface="Cambria Math" panose="02040503050406030204" pitchFamily="18" charset="0"/>
                            <a:ea typeface="Cambria Math" panose="02040503050406030204" pitchFamily="18" charset="0"/>
                          </a:rPr>
                          <m:t>0</m:t>
                        </m:r>
                      </m:e>
                    </m:d>
                    <m:r>
                      <a:rPr lang="en-US" sz="3400" i="1" dirty="0">
                        <a:latin typeface="Cambria Math" panose="02040503050406030204" pitchFamily="18" charset="0"/>
                        <a:ea typeface="Cambria Math" panose="02040503050406030204" pitchFamily="18" charset="0"/>
                      </a:rPr>
                      <m:t>⊂</m:t>
                    </m:r>
                    <m:r>
                      <a:rPr lang="en-US" sz="3400" i="1" dirty="0">
                        <a:latin typeface="Cambria Math" panose="02040503050406030204" pitchFamily="18" charset="0"/>
                        <a:ea typeface="Cambria Math" panose="02040503050406030204" pitchFamily="18" charset="0"/>
                      </a:rPr>
                      <m:t>𝐹</m:t>
                    </m:r>
                    <m:r>
                      <a:rPr lang="en-US" sz="3400" i="1" dirty="0">
                        <a:latin typeface="Cambria Math" panose="02040503050406030204" pitchFamily="18" charset="0"/>
                        <a:ea typeface="Cambria Math" panose="02040503050406030204" pitchFamily="18" charset="0"/>
                      </a:rPr>
                      <m:t>.</m:t>
                    </m:r>
                  </m:oMath>
                </a14:m>
                <a:r>
                  <a:rPr lang="en-US" sz="3400" dirty="0">
                    <a:latin typeface="+mj-lt"/>
                  </a:rPr>
                  <a:t> </a:t>
                </a:r>
              </a:p>
              <a:p>
                <a:endParaRPr lang="en-US" sz="3400" dirty="0">
                  <a:latin typeface="+mj-lt"/>
                </a:endParaRPr>
              </a:p>
            </p:txBody>
          </p:sp>
        </mc:Choice>
        <mc:Fallback xmlns="">
          <p:sp>
            <p:nvSpPr>
              <p:cNvPr id="31" name="Text Placeholder 7">
                <a:extLst>
                  <a:ext uri="{FF2B5EF4-FFF2-40B4-BE49-F238E27FC236}">
                    <a16:creationId xmlns:a16="http://schemas.microsoft.com/office/drawing/2014/main" id="{F8ACD01A-BC2F-4A70-8AE9-7CA72CEE5F69}"/>
                  </a:ext>
                </a:extLst>
              </p:cNvPr>
              <p:cNvSpPr txBox="1">
                <a:spLocks noRot="1" noChangeAspect="1" noMove="1" noResize="1" noEditPoints="1" noAdjustHandles="1" noChangeArrowheads="1" noChangeShapeType="1" noTextEdit="1"/>
              </p:cNvSpPr>
              <p:nvPr/>
            </p:nvSpPr>
            <p:spPr>
              <a:xfrm>
                <a:off x="560012" y="22593393"/>
                <a:ext cx="13937061" cy="5568444"/>
              </a:xfrm>
              <a:prstGeom prst="rect">
                <a:avLst/>
              </a:prstGeom>
              <a:blipFill>
                <a:blip r:embed="rId11"/>
                <a:stretch>
                  <a:fillRect l="-1094" t="-1532" r="-1750" b="-7987"/>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646FAD00-28B3-45AE-9E62-0AA2AED1B006}"/>
              </a:ext>
            </a:extLst>
          </p:cNvPr>
          <p:cNvPicPr>
            <a:picLocks noChangeAspect="1"/>
          </p:cNvPicPr>
          <p:nvPr/>
        </p:nvPicPr>
        <p:blipFill>
          <a:blip r:embed="rId12"/>
          <a:stretch>
            <a:fillRect/>
          </a:stretch>
        </p:blipFill>
        <p:spPr>
          <a:xfrm>
            <a:off x="1121073" y="25550688"/>
            <a:ext cx="7389303" cy="1294347"/>
          </a:xfrm>
          <a:prstGeom prst="rect">
            <a:avLst/>
          </a:prstGeom>
        </p:spPr>
      </p:pic>
      <p:pic>
        <p:nvPicPr>
          <p:cNvPr id="34" name="Picture 33">
            <a:extLst>
              <a:ext uri="{FF2B5EF4-FFF2-40B4-BE49-F238E27FC236}">
                <a16:creationId xmlns:a16="http://schemas.microsoft.com/office/drawing/2014/main" id="{D0A72FA1-4160-4A05-BCC4-958A8AD15D65}"/>
              </a:ext>
            </a:extLst>
          </p:cNvPr>
          <p:cNvPicPr>
            <a:picLocks noChangeAspect="1"/>
          </p:cNvPicPr>
          <p:nvPr/>
        </p:nvPicPr>
        <p:blipFill>
          <a:blip r:embed="rId13"/>
          <a:stretch>
            <a:fillRect/>
          </a:stretch>
        </p:blipFill>
        <p:spPr>
          <a:xfrm>
            <a:off x="9496036" y="25126907"/>
            <a:ext cx="5051096" cy="1677393"/>
          </a:xfrm>
          <a:prstGeom prst="rect">
            <a:avLst/>
          </a:prstGeom>
        </p:spPr>
      </p:pic>
      <p:sp>
        <p:nvSpPr>
          <p:cNvPr id="35" name="Text Placeholder 6">
            <a:extLst>
              <a:ext uri="{FF2B5EF4-FFF2-40B4-BE49-F238E27FC236}">
                <a16:creationId xmlns:a16="http://schemas.microsoft.com/office/drawing/2014/main" id="{F270F0BE-5535-4698-8BE0-C54A79F11290}"/>
              </a:ext>
            </a:extLst>
          </p:cNvPr>
          <p:cNvSpPr txBox="1">
            <a:spLocks/>
          </p:cNvSpPr>
          <p:nvPr/>
        </p:nvSpPr>
        <p:spPr>
          <a:xfrm>
            <a:off x="-31813" y="28586220"/>
            <a:ext cx="14397368" cy="834033"/>
          </a:xfrm>
          <a:prstGeom prst="rect">
            <a:avLst/>
          </a:prstGeom>
        </p:spPr>
        <p:txBody>
          <a:bodyPr/>
          <a:lst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marL="0" indent="0" algn="ctr">
              <a:buNone/>
            </a:pPr>
            <a:r>
              <a:rPr lang="en-US" sz="4400" b="1" u="sng" dirty="0">
                <a:latin typeface="+mj-lt"/>
              </a:rPr>
              <a:t>ONLINE CONTROLLER ADAPTATION</a:t>
            </a:r>
          </a:p>
        </p:txBody>
      </p:sp>
      <p:sp>
        <p:nvSpPr>
          <p:cNvPr id="36" name="Text Placeholder 5">
            <a:extLst>
              <a:ext uri="{FF2B5EF4-FFF2-40B4-BE49-F238E27FC236}">
                <a16:creationId xmlns:a16="http://schemas.microsoft.com/office/drawing/2014/main" id="{B416D7AF-C38A-406A-B7F6-C9A00175BEC1}"/>
              </a:ext>
            </a:extLst>
          </p:cNvPr>
          <p:cNvSpPr txBox="1">
            <a:spLocks/>
          </p:cNvSpPr>
          <p:nvPr/>
        </p:nvSpPr>
        <p:spPr>
          <a:xfrm>
            <a:off x="587350" y="29349649"/>
            <a:ext cx="7325199" cy="551139"/>
          </a:xfrm>
          <a:prstGeom prst="rect">
            <a:avLst/>
          </a:prstGeom>
        </p:spPr>
        <p:txBody>
          <a:bodyPr/>
          <a:lstStyle>
            <a:lvl1pPr marL="1611903" indent="-1611903" algn="l" defTabSz="4298410" rtl="0" eaLnBrk="1" latinLnBrk="0" hangingPunct="1">
              <a:spcBef>
                <a:spcPct val="20000"/>
              </a:spcBef>
              <a:buFont typeface="Arial" pitchFamily="34" charset="0"/>
              <a:buChar char="•"/>
              <a:defRPr sz="15100" kern="1200">
                <a:solidFill>
                  <a:schemeClr val="tx1"/>
                </a:solidFill>
                <a:latin typeface="+mn-lt"/>
                <a:ea typeface="+mn-ea"/>
                <a:cs typeface="+mn-cs"/>
              </a:defRPr>
            </a:lvl1pPr>
            <a:lvl2pPr marL="3492457" indent="-1343252" algn="l" defTabSz="4298410" rtl="0" eaLnBrk="1" latinLnBrk="0" hangingPunct="1">
              <a:spcBef>
                <a:spcPct val="20000"/>
              </a:spcBef>
              <a:buFont typeface="Arial" pitchFamily="34" charset="0"/>
              <a:buChar char="–"/>
              <a:defRPr sz="13300" kern="1200">
                <a:solidFill>
                  <a:schemeClr val="tx1"/>
                </a:solidFill>
                <a:latin typeface="+mn-lt"/>
                <a:ea typeface="+mn-ea"/>
                <a:cs typeface="+mn-cs"/>
              </a:defRPr>
            </a:lvl2pPr>
            <a:lvl3pPr marL="5373012" indent="-1074603" algn="l" defTabSz="4298410" rtl="0" eaLnBrk="1" latinLnBrk="0" hangingPunct="1">
              <a:spcBef>
                <a:spcPct val="20000"/>
              </a:spcBef>
              <a:buFont typeface="Arial" pitchFamily="34" charset="0"/>
              <a:buChar char="•"/>
              <a:defRPr sz="11300" kern="1200">
                <a:solidFill>
                  <a:schemeClr val="tx1"/>
                </a:solidFill>
                <a:latin typeface="+mn-lt"/>
                <a:ea typeface="+mn-ea"/>
                <a:cs typeface="+mn-cs"/>
              </a:defRPr>
            </a:lvl3pPr>
            <a:lvl4pPr marL="7522217"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4pPr>
            <a:lvl5pPr marL="9671420"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marL="342900" indent="-342900"/>
            <a:r>
              <a:rPr lang="en-US" sz="3400" dirty="0">
                <a:latin typeface="+mj-lt"/>
              </a:rPr>
              <a:t>Model Predictive Control (MPC).</a:t>
            </a: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779DA9F-C1DF-4BE2-B831-F898B4986F5C}"/>
                  </a:ext>
                </a:extLst>
              </p:cNvPr>
              <p:cNvSpPr/>
              <p:nvPr/>
            </p:nvSpPr>
            <p:spPr>
              <a:xfrm>
                <a:off x="560012" y="32310634"/>
                <a:ext cx="9602144" cy="2185214"/>
              </a:xfrm>
              <a:prstGeom prst="rect">
                <a:avLst/>
              </a:prstGeom>
            </p:spPr>
            <p:txBody>
              <a:bodyPr wrap="square">
                <a:spAutoFit/>
              </a:bodyPr>
              <a:lstStyle/>
              <a:p>
                <a:pPr marL="342900" indent="-342900">
                  <a:buFont typeface="Arial" pitchFamily="34" charset="0"/>
                  <a:buChar char="•"/>
                </a:pPr>
                <a:r>
                  <a:rPr lang="en-US" sz="3400" dirty="0">
                    <a:latin typeface="+mj-lt"/>
                    <a:cs typeface="Times New Roman" panose="02020603050405020304" pitchFamily="18" charset="0"/>
                  </a:rPr>
                  <a:t>Estimation of the delay using exponential weighted moving average algorithm (EWMA).</a:t>
                </a:r>
              </a:p>
              <a:p>
                <a:pPr marL="342900" indent="-342900">
                  <a:buFont typeface="Arial" pitchFamily="34" charset="0"/>
                  <a:buChar char="•"/>
                </a:pPr>
                <a:r>
                  <a:rPr lang="en-US" sz="3400" dirty="0">
                    <a:latin typeface="+mj-lt"/>
                  </a:rPr>
                  <a:t>Unsafe regions are inflated to construct the set </a:t>
                </a:r>
                <a14:m>
                  <m:oMath xmlns:m="http://schemas.openxmlformats.org/officeDocument/2006/math">
                    <m:r>
                      <a:rPr lang="en-US" sz="3400" i="1">
                        <a:latin typeface="Cambria Math" panose="02040503050406030204" pitchFamily="18" charset="0"/>
                      </a:rPr>
                      <m:t>𝑆</m:t>
                    </m:r>
                  </m:oMath>
                </a14:m>
                <a:r>
                  <a:rPr lang="en-US" sz="3400" dirty="0">
                    <a:latin typeface="+mj-lt"/>
                  </a:rPr>
                  <a:t> that satisfies:</a:t>
                </a:r>
              </a:p>
            </p:txBody>
          </p:sp>
        </mc:Choice>
        <mc:Fallback xmlns="">
          <p:sp>
            <p:nvSpPr>
              <p:cNvPr id="38" name="Rectangle 37">
                <a:extLst>
                  <a:ext uri="{FF2B5EF4-FFF2-40B4-BE49-F238E27FC236}">
                    <a16:creationId xmlns:a16="http://schemas.microsoft.com/office/drawing/2014/main" id="{E779DA9F-C1DF-4BE2-B831-F898B4986F5C}"/>
                  </a:ext>
                </a:extLst>
              </p:cNvPr>
              <p:cNvSpPr>
                <a:spLocks noRot="1" noChangeAspect="1" noMove="1" noResize="1" noEditPoints="1" noAdjustHandles="1" noChangeArrowheads="1" noChangeShapeType="1" noTextEdit="1"/>
              </p:cNvSpPr>
              <p:nvPr/>
            </p:nvSpPr>
            <p:spPr>
              <a:xfrm>
                <a:off x="560012" y="32310634"/>
                <a:ext cx="9602144" cy="2185214"/>
              </a:xfrm>
              <a:prstGeom prst="rect">
                <a:avLst/>
              </a:prstGeom>
              <a:blipFill>
                <a:blip r:embed="rId14"/>
                <a:stretch>
                  <a:fillRect l="-1587" t="-3900" r="-1270" b="-8914"/>
                </a:stretch>
              </a:blipFill>
            </p:spPr>
            <p:txBody>
              <a:bodyPr/>
              <a:lstStyle/>
              <a:p>
                <a:r>
                  <a:rPr lang="en-US">
                    <a:noFill/>
                  </a:rPr>
                  <a:t> </a:t>
                </a:r>
              </a:p>
            </p:txBody>
          </p:sp>
        </mc:Fallback>
      </mc:AlternateContent>
      <p:pic>
        <p:nvPicPr>
          <p:cNvPr id="39" name="Picture 38">
            <a:extLst>
              <a:ext uri="{FF2B5EF4-FFF2-40B4-BE49-F238E27FC236}">
                <a16:creationId xmlns:a16="http://schemas.microsoft.com/office/drawing/2014/main" id="{45786569-B435-4CF9-B5E0-29A0C73FD952}"/>
              </a:ext>
            </a:extLst>
          </p:cNvPr>
          <p:cNvPicPr>
            <a:picLocks noChangeAspect="1"/>
          </p:cNvPicPr>
          <p:nvPr/>
        </p:nvPicPr>
        <p:blipFill rotWithShape="1">
          <a:blip r:embed="rId15"/>
          <a:srcRect t="1" r="1704" b="1803"/>
          <a:stretch/>
        </p:blipFill>
        <p:spPr>
          <a:xfrm>
            <a:off x="7742584" y="32846848"/>
            <a:ext cx="6866864" cy="624877"/>
          </a:xfrm>
          <a:prstGeom prst="rect">
            <a:avLst/>
          </a:prstGeom>
        </p:spPr>
      </p:pic>
      <p:pic>
        <p:nvPicPr>
          <p:cNvPr id="40" name="Picture 39">
            <a:extLst>
              <a:ext uri="{FF2B5EF4-FFF2-40B4-BE49-F238E27FC236}">
                <a16:creationId xmlns:a16="http://schemas.microsoft.com/office/drawing/2014/main" id="{BF46A595-3563-4FD9-9B2A-2E3785967F3F}"/>
              </a:ext>
            </a:extLst>
          </p:cNvPr>
          <p:cNvPicPr>
            <a:picLocks noChangeAspect="1"/>
          </p:cNvPicPr>
          <p:nvPr/>
        </p:nvPicPr>
        <p:blipFill rotWithShape="1">
          <a:blip r:embed="rId16"/>
          <a:srcRect r="2141"/>
          <a:stretch/>
        </p:blipFill>
        <p:spPr>
          <a:xfrm>
            <a:off x="5493954" y="33879446"/>
            <a:ext cx="9115494" cy="830688"/>
          </a:xfrm>
          <a:prstGeom prst="rect">
            <a:avLst/>
          </a:prstGeom>
        </p:spPr>
      </p:pic>
      <p:pic>
        <p:nvPicPr>
          <p:cNvPr id="41" name="Picture 40">
            <a:extLst>
              <a:ext uri="{FF2B5EF4-FFF2-40B4-BE49-F238E27FC236}">
                <a16:creationId xmlns:a16="http://schemas.microsoft.com/office/drawing/2014/main" id="{FBD62F16-592E-4080-8DE4-B0038E77D537}"/>
              </a:ext>
            </a:extLst>
          </p:cNvPr>
          <p:cNvPicPr>
            <a:picLocks noChangeAspect="1"/>
          </p:cNvPicPr>
          <p:nvPr/>
        </p:nvPicPr>
        <p:blipFill>
          <a:blip r:embed="rId17"/>
          <a:stretch>
            <a:fillRect/>
          </a:stretch>
        </p:blipFill>
        <p:spPr>
          <a:xfrm>
            <a:off x="6102527" y="34759894"/>
            <a:ext cx="8544483" cy="480270"/>
          </a:xfrm>
          <a:prstGeom prst="rect">
            <a:avLst/>
          </a:prstGeom>
        </p:spPr>
      </p:pic>
      <mc:AlternateContent xmlns:mc="http://schemas.openxmlformats.org/markup-compatibility/2006" xmlns:a14="http://schemas.microsoft.com/office/drawing/2010/main">
        <mc:Choice Requires="a14">
          <p:sp>
            <p:nvSpPr>
              <p:cNvPr id="44" name="Text Placeholder 6">
                <a:extLst>
                  <a:ext uri="{FF2B5EF4-FFF2-40B4-BE49-F238E27FC236}">
                    <a16:creationId xmlns:a16="http://schemas.microsoft.com/office/drawing/2014/main" id="{8606BB56-6D15-4CA1-9834-3010B4955D61}"/>
                  </a:ext>
                </a:extLst>
              </p:cNvPr>
              <p:cNvSpPr txBox="1">
                <a:spLocks/>
              </p:cNvSpPr>
              <p:nvPr/>
            </p:nvSpPr>
            <p:spPr>
              <a:xfrm>
                <a:off x="574556" y="35172970"/>
                <a:ext cx="9345788" cy="5457262"/>
              </a:xfrm>
              <a:prstGeom prst="rect">
                <a:avLst/>
              </a:prstGeom>
            </p:spPr>
            <p:txBody>
              <a:bodyPr wrap="square" lIns="163258" tIns="163258" rIns="163258" bIns="163258">
                <a:spAutoFit/>
              </a:bodyPr>
              <a:lstStyle>
                <a:lvl1pPr marL="0" indent="0" algn="l" defTabSz="3134552" rtl="0" eaLnBrk="1" latinLnBrk="0" hangingPunct="1">
                  <a:spcBef>
                    <a:spcPct val="20000"/>
                  </a:spcBef>
                  <a:buFont typeface="Arial"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1pPr>
                <a:lvl2pPr marL="1061176"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2pPr>
                <a:lvl3pPr marL="1469322"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3pPr>
                <a:lvl4pPr marL="1918281" indent="-448960"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4pPr>
                <a:lvl5pPr marL="2244797" indent="-326516"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r>
                  <a:rPr lang="en-US" sz="3400" b="1" u="sng" dirty="0">
                    <a:latin typeface="+mj-lt"/>
                  </a:rPr>
                  <a:t>Risk-based approach</a:t>
                </a:r>
                <a:r>
                  <a:rPr lang="en-US" sz="3400" dirty="0">
                    <a:latin typeface="+mj-lt"/>
                  </a:rPr>
                  <a:t>: </a:t>
                </a:r>
              </a:p>
              <a:p>
                <a:pPr marL="342900" indent="-342900">
                  <a:buFont typeface="+mj-lt"/>
                  <a:buAutoNum type="arabicPeriod"/>
                </a:pPr>
                <a:r>
                  <a:rPr lang="en-US" sz="3400" dirty="0">
                    <a:latin typeface="+mj-lt"/>
                    <a:cs typeface="Times New Roman" panose="02020603050405020304" pitchFamily="18" charset="0"/>
                  </a:rPr>
                  <a:t>MPC is used to compute a controller input </a:t>
                </a:r>
                <a14:m>
                  <m:oMath xmlns:m="http://schemas.openxmlformats.org/officeDocument/2006/math">
                    <m:sSub>
                      <m:sSubPr>
                        <m:ctrlPr>
                          <a:rPr lang="en-US" sz="3400" i="1" smtClean="0">
                            <a:latin typeface="Cambria Math" panose="02040503050406030204" pitchFamily="18" charset="0"/>
                          </a:rPr>
                        </m:ctrlPr>
                      </m:sSubPr>
                      <m:e>
                        <m:r>
                          <a:rPr lang="en-US" sz="3400" i="1" smtClean="0">
                            <a:latin typeface="Cambria Math" panose="02040503050406030204" pitchFamily="18" charset="0"/>
                          </a:rPr>
                          <m:t>𝑢</m:t>
                        </m:r>
                      </m:e>
                      <m:sub>
                        <m:r>
                          <a:rPr lang="en-US" sz="3400" i="1" smtClean="0">
                            <a:latin typeface="Cambria Math" panose="02040503050406030204" pitchFamily="18" charset="0"/>
                          </a:rPr>
                          <m:t>𝑚𝑎𝑥</m:t>
                        </m:r>
                      </m:sub>
                    </m:sSub>
                  </m:oMath>
                </a14:m>
                <a:r>
                  <a:rPr lang="en-US" sz="3400" dirty="0">
                    <a:latin typeface="+mj-lt"/>
                    <a:cs typeface="Times New Roman" panose="02020603050405020304" pitchFamily="18" charset="0"/>
                  </a:rPr>
                  <a:t> considering maximum delay </a:t>
                </a:r>
                <a14:m>
                  <m:oMath xmlns:m="http://schemas.openxmlformats.org/officeDocument/2006/math">
                    <m:sSub>
                      <m:sSubPr>
                        <m:ctrlPr>
                          <a:rPr lang="en-US" sz="3400" i="1">
                            <a:latin typeface="Cambria Math" panose="02040503050406030204" pitchFamily="18" charset="0"/>
                          </a:rPr>
                        </m:ctrlPr>
                      </m:sSubPr>
                      <m:e>
                        <m:r>
                          <a:rPr lang="en-US" sz="3400" i="1">
                            <a:latin typeface="Cambria Math" panose="02040503050406030204" pitchFamily="18" charset="0"/>
                          </a:rPr>
                          <m:t>𝛿</m:t>
                        </m:r>
                      </m:e>
                      <m:sub>
                        <m:r>
                          <a:rPr lang="en-US" sz="3400" i="1">
                            <a:latin typeface="Cambria Math" panose="02040503050406030204" pitchFamily="18" charset="0"/>
                          </a:rPr>
                          <m:t>𝑚𝑎𝑥</m:t>
                        </m:r>
                      </m:sub>
                    </m:sSub>
                  </m:oMath>
                </a14:m>
                <a:r>
                  <a:rPr lang="en-US" sz="3400" dirty="0">
                    <a:latin typeface="+mj-lt"/>
                    <a:cs typeface="Times New Roman" panose="02020603050405020304" pitchFamily="18" charset="0"/>
                  </a:rPr>
                  <a:t>. </a:t>
                </a:r>
              </a:p>
              <a:p>
                <a:pPr marL="342900" indent="-342900">
                  <a:buFont typeface="+mj-lt"/>
                  <a:buAutoNum type="arabicPeriod"/>
                </a:pPr>
                <a:r>
                  <a:rPr lang="en-US" sz="3400" dirty="0">
                    <a:latin typeface="+mj-lt"/>
                    <a:cs typeface="Times New Roman" panose="02020603050405020304" pitchFamily="18" charset="0"/>
                  </a:rPr>
                  <a:t>Computation of risk factor </a:t>
                </a:r>
                <a14:m>
                  <m:oMath xmlns:m="http://schemas.openxmlformats.org/officeDocument/2006/math">
                    <m:r>
                      <a:rPr lang="en-US" sz="3400" i="1" smtClean="0">
                        <a:latin typeface="Cambria Math" panose="02040503050406030204" pitchFamily="18" charset="0"/>
                      </a:rPr>
                      <m:t>𝑟</m:t>
                    </m:r>
                    <m:r>
                      <a:rPr lang="en-US" sz="3400" i="1" smtClean="0">
                        <a:latin typeface="Cambria Math" panose="02040503050406030204" pitchFamily="18" charset="0"/>
                      </a:rPr>
                      <m:t> </m:t>
                    </m:r>
                  </m:oMath>
                </a14:m>
                <a:r>
                  <a:rPr lang="en-US" sz="3400" dirty="0">
                    <a:latin typeface="+mj-lt"/>
                    <a:cs typeface="Times New Roman" panose="02020603050405020304" pitchFamily="18" charset="0"/>
                  </a:rPr>
                  <a:t>that indicates the accuracy of the last estimated delay.</a:t>
                </a:r>
              </a:p>
              <a:p>
                <a:pPr marL="342900" indent="-342900">
                  <a:buFont typeface="+mj-lt"/>
                  <a:buAutoNum type="arabicPeriod"/>
                </a:pPr>
                <a:r>
                  <a:rPr lang="en-US" sz="3400" dirty="0">
                    <a:latin typeface="+mj-lt"/>
                    <a:cs typeface="Times New Roman" panose="02020603050405020304" pitchFamily="18" charset="0"/>
                  </a:rPr>
                  <a:t>Finally, the adapted controller input</a:t>
                </a:r>
                <a14:m>
                  <m:oMath xmlns:m="http://schemas.openxmlformats.org/officeDocument/2006/math">
                    <m:r>
                      <a:rPr lang="en-US" sz="3400" smtClean="0">
                        <a:latin typeface="Cambria Math" panose="02040503050406030204" pitchFamily="18" charset="0"/>
                      </a:rPr>
                      <m:t> </m:t>
                    </m:r>
                    <m:acc>
                      <m:accPr>
                        <m:chr m:val="̂"/>
                        <m:ctrlPr>
                          <a:rPr lang="en-US" sz="3400" i="1" smtClean="0">
                            <a:latin typeface="Cambria Math" panose="02040503050406030204" pitchFamily="18" charset="0"/>
                          </a:rPr>
                        </m:ctrlPr>
                      </m:accPr>
                      <m:e>
                        <m:r>
                          <a:rPr lang="en-US" sz="3400" b="0" i="1" smtClean="0">
                            <a:latin typeface="Cambria Math" panose="02040503050406030204" pitchFamily="18" charset="0"/>
                          </a:rPr>
                          <m:t>𝑢</m:t>
                        </m:r>
                      </m:e>
                    </m:acc>
                    <m:r>
                      <a:rPr lang="en-US" sz="3400" i="1" smtClean="0">
                        <a:latin typeface="Cambria Math" panose="02040503050406030204" pitchFamily="18" charset="0"/>
                      </a:rPr>
                      <m:t>(</m:t>
                    </m:r>
                    <m:r>
                      <a:rPr lang="en-US" sz="3400" i="1" smtClean="0">
                        <a:latin typeface="Cambria Math" panose="02040503050406030204" pitchFamily="18" charset="0"/>
                      </a:rPr>
                      <m:t>𝑘</m:t>
                    </m:r>
                    <m:r>
                      <a:rPr lang="en-US" sz="3400" i="1" smtClean="0">
                        <a:latin typeface="Cambria Math" panose="02040503050406030204" pitchFamily="18" charset="0"/>
                      </a:rPr>
                      <m:t>)</m:t>
                    </m:r>
                  </m:oMath>
                </a14:m>
                <a:r>
                  <a:rPr lang="en-US" sz="3400" dirty="0">
                    <a:latin typeface="+mj-lt"/>
                    <a:cs typeface="Times New Roman" panose="02020603050405020304" pitchFamily="18" charset="0"/>
                  </a:rPr>
                  <a:t> is applied to the AV.</a:t>
                </a:r>
              </a:p>
              <a:p>
                <a:pPr marL="342900" indent="-342900">
                  <a:buFont typeface="+mj-lt"/>
                  <a:buAutoNum type="arabicPeriod"/>
                </a:pPr>
                <a:r>
                  <a:rPr lang="en-US" sz="3400" dirty="0">
                    <a:latin typeface="+mj-lt"/>
                  </a:rPr>
                  <a:t>If the state of the AV lies inside the inflated region, a conservative control input is generated.</a:t>
                </a:r>
                <a:endParaRPr lang="ar-EG" sz="3400" dirty="0">
                  <a:latin typeface="+mj-lt"/>
                </a:endParaRPr>
              </a:p>
            </p:txBody>
          </p:sp>
        </mc:Choice>
        <mc:Fallback xmlns="">
          <p:sp>
            <p:nvSpPr>
              <p:cNvPr id="44" name="Text Placeholder 6">
                <a:extLst>
                  <a:ext uri="{FF2B5EF4-FFF2-40B4-BE49-F238E27FC236}">
                    <a16:creationId xmlns:a16="http://schemas.microsoft.com/office/drawing/2014/main" id="{8606BB56-6D15-4CA1-9834-3010B4955D61}"/>
                  </a:ext>
                </a:extLst>
              </p:cNvPr>
              <p:cNvSpPr txBox="1">
                <a:spLocks noRot="1" noChangeAspect="1" noMove="1" noResize="1" noEditPoints="1" noAdjustHandles="1" noChangeArrowheads="1" noChangeShapeType="1" noTextEdit="1"/>
              </p:cNvSpPr>
              <p:nvPr/>
            </p:nvSpPr>
            <p:spPr>
              <a:xfrm>
                <a:off x="574556" y="35172970"/>
                <a:ext cx="9345788" cy="5457262"/>
              </a:xfrm>
              <a:prstGeom prst="rect">
                <a:avLst/>
              </a:prstGeom>
              <a:blipFill>
                <a:blip r:embed="rId18"/>
                <a:stretch>
                  <a:fillRect l="-1109" b="-1006"/>
                </a:stretch>
              </a:blipFill>
            </p:spPr>
            <p:txBody>
              <a:bodyPr/>
              <a:lstStyle/>
              <a:p>
                <a:r>
                  <a:rPr lang="en-US">
                    <a:noFill/>
                  </a:rPr>
                  <a:t> </a:t>
                </a:r>
              </a:p>
            </p:txBody>
          </p:sp>
        </mc:Fallback>
      </mc:AlternateContent>
      <p:pic>
        <p:nvPicPr>
          <p:cNvPr id="45" name="Picture 44">
            <a:extLst>
              <a:ext uri="{FF2B5EF4-FFF2-40B4-BE49-F238E27FC236}">
                <a16:creationId xmlns:a16="http://schemas.microsoft.com/office/drawing/2014/main" id="{E15CB11F-29D4-4F5E-8099-F606A39D047E}"/>
              </a:ext>
            </a:extLst>
          </p:cNvPr>
          <p:cNvPicPr>
            <a:picLocks noChangeAspect="1"/>
          </p:cNvPicPr>
          <p:nvPr/>
        </p:nvPicPr>
        <p:blipFill rotWithShape="1">
          <a:blip r:embed="rId19"/>
          <a:srcRect r="6163"/>
          <a:stretch/>
        </p:blipFill>
        <p:spPr>
          <a:xfrm>
            <a:off x="9378446" y="36876136"/>
            <a:ext cx="5231002" cy="1386561"/>
          </a:xfrm>
          <a:prstGeom prst="rect">
            <a:avLst/>
          </a:prstGeom>
        </p:spPr>
      </p:pic>
      <p:pic>
        <p:nvPicPr>
          <p:cNvPr id="46" name="Picture 45">
            <a:extLst>
              <a:ext uri="{FF2B5EF4-FFF2-40B4-BE49-F238E27FC236}">
                <a16:creationId xmlns:a16="http://schemas.microsoft.com/office/drawing/2014/main" id="{BB39861B-7EEE-47AE-9D63-A400E470EA12}"/>
              </a:ext>
            </a:extLst>
          </p:cNvPr>
          <p:cNvPicPr>
            <a:picLocks noChangeAspect="1"/>
          </p:cNvPicPr>
          <p:nvPr/>
        </p:nvPicPr>
        <p:blipFill>
          <a:blip r:embed="rId20"/>
          <a:stretch>
            <a:fillRect/>
          </a:stretch>
        </p:blipFill>
        <p:spPr>
          <a:xfrm>
            <a:off x="10635629" y="38321277"/>
            <a:ext cx="4183166" cy="778481"/>
          </a:xfrm>
          <a:prstGeom prst="rect">
            <a:avLst/>
          </a:prstGeom>
        </p:spPr>
      </p:pic>
      <p:pic>
        <p:nvPicPr>
          <p:cNvPr id="47" name="Picture 46">
            <a:extLst>
              <a:ext uri="{FF2B5EF4-FFF2-40B4-BE49-F238E27FC236}">
                <a16:creationId xmlns:a16="http://schemas.microsoft.com/office/drawing/2014/main" id="{A12483EB-D14C-4761-9A21-B9A9F9EF6AEB}"/>
              </a:ext>
            </a:extLst>
          </p:cNvPr>
          <p:cNvPicPr>
            <a:picLocks noChangeAspect="1"/>
          </p:cNvPicPr>
          <p:nvPr/>
        </p:nvPicPr>
        <p:blipFill>
          <a:blip r:embed="rId21"/>
          <a:stretch>
            <a:fillRect/>
          </a:stretch>
        </p:blipFill>
        <p:spPr>
          <a:xfrm>
            <a:off x="11400041" y="39170035"/>
            <a:ext cx="3246969" cy="509329"/>
          </a:xfrm>
          <a:prstGeom prst="rect">
            <a:avLst/>
          </a:prstGeom>
        </p:spPr>
      </p:pic>
      <p:pic>
        <p:nvPicPr>
          <p:cNvPr id="48" name="Picture 47">
            <a:extLst>
              <a:ext uri="{FF2B5EF4-FFF2-40B4-BE49-F238E27FC236}">
                <a16:creationId xmlns:a16="http://schemas.microsoft.com/office/drawing/2014/main" id="{F6C379A9-B0DC-4577-AF5B-D503F4011CBA}"/>
              </a:ext>
            </a:extLst>
          </p:cNvPr>
          <p:cNvPicPr>
            <a:picLocks noChangeAspect="1"/>
          </p:cNvPicPr>
          <p:nvPr/>
        </p:nvPicPr>
        <p:blipFill>
          <a:blip r:embed="rId22"/>
          <a:stretch>
            <a:fillRect/>
          </a:stretch>
        </p:blipFill>
        <p:spPr>
          <a:xfrm>
            <a:off x="9853545" y="39905022"/>
            <a:ext cx="4793465" cy="543736"/>
          </a:xfrm>
          <a:prstGeom prst="rect">
            <a:avLst/>
          </a:prstGeom>
        </p:spPr>
      </p:pic>
      <p:sp>
        <p:nvSpPr>
          <p:cNvPr id="49" name="Text Placeholder 10">
            <a:extLst>
              <a:ext uri="{FF2B5EF4-FFF2-40B4-BE49-F238E27FC236}">
                <a16:creationId xmlns:a16="http://schemas.microsoft.com/office/drawing/2014/main" id="{62EC1559-1583-451F-9474-74500DEAC0A2}"/>
              </a:ext>
            </a:extLst>
          </p:cNvPr>
          <p:cNvSpPr txBox="1">
            <a:spLocks/>
          </p:cNvSpPr>
          <p:nvPr/>
        </p:nvSpPr>
        <p:spPr>
          <a:xfrm>
            <a:off x="15841966" y="12691975"/>
            <a:ext cx="13752177" cy="821458"/>
          </a:xfrm>
          <a:prstGeom prst="rect">
            <a:avLst/>
          </a:prstGeom>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r>
              <a:rPr lang="en-US" sz="2400" dirty="0">
                <a:latin typeface="+mj-lt"/>
              </a:rPr>
              <a:t>(a) No Overhead Delay            (b) No adaptation           (c) Conservative navigation  </a:t>
            </a:r>
            <a:r>
              <a:rPr lang="ar-EG" sz="2400" dirty="0">
                <a:latin typeface="+mj-lt"/>
              </a:rPr>
              <a:t>    </a:t>
            </a:r>
            <a:r>
              <a:rPr lang="en-US" sz="2400" dirty="0">
                <a:latin typeface="+mj-lt"/>
              </a:rPr>
              <a:t>(d) Adaptive navigation</a:t>
            </a:r>
          </a:p>
        </p:txBody>
      </p:sp>
      <p:pic>
        <p:nvPicPr>
          <p:cNvPr id="50" name="Picture 49">
            <a:extLst>
              <a:ext uri="{FF2B5EF4-FFF2-40B4-BE49-F238E27FC236}">
                <a16:creationId xmlns:a16="http://schemas.microsoft.com/office/drawing/2014/main" id="{294693ED-4737-4945-9996-9094E1A6DFB1}"/>
              </a:ext>
            </a:extLst>
          </p:cNvPr>
          <p:cNvPicPr>
            <a:picLocks noChangeAspect="1"/>
          </p:cNvPicPr>
          <p:nvPr/>
        </p:nvPicPr>
        <p:blipFill rotWithShape="1">
          <a:blip r:embed="rId23"/>
          <a:srcRect l="1121" r="1845"/>
          <a:stretch/>
        </p:blipFill>
        <p:spPr>
          <a:xfrm>
            <a:off x="15518344" y="9634372"/>
            <a:ext cx="13851775" cy="3295017"/>
          </a:xfrm>
          <a:prstGeom prst="rect">
            <a:avLst/>
          </a:prstGeom>
        </p:spPr>
      </p:pic>
      <p:graphicFrame>
        <p:nvGraphicFramePr>
          <p:cNvPr id="51" name="Table 50">
            <a:extLst>
              <a:ext uri="{FF2B5EF4-FFF2-40B4-BE49-F238E27FC236}">
                <a16:creationId xmlns:a16="http://schemas.microsoft.com/office/drawing/2014/main" id="{B5A8EAEB-5260-4157-855C-AB3CE404A36B}"/>
              </a:ext>
            </a:extLst>
          </p:cNvPr>
          <p:cNvGraphicFramePr>
            <a:graphicFrameLocks noGrp="1"/>
          </p:cNvGraphicFramePr>
          <p:nvPr>
            <p:extLst>
              <p:ext uri="{D42A27DB-BD31-4B8C-83A1-F6EECF244321}">
                <p14:modId xmlns:p14="http://schemas.microsoft.com/office/powerpoint/2010/main" val="3485837181"/>
              </p:ext>
            </p:extLst>
          </p:nvPr>
        </p:nvGraphicFramePr>
        <p:xfrm>
          <a:off x="15888661" y="14551370"/>
          <a:ext cx="13260643" cy="2501710"/>
        </p:xfrm>
        <a:graphic>
          <a:graphicData uri="http://schemas.openxmlformats.org/drawingml/2006/table">
            <a:tbl>
              <a:tblPr firstRow="1" bandRow="1">
                <a:tableStyleId>{5C22544A-7EE6-4342-B048-85BDC9FD1C3A}</a:tableStyleId>
              </a:tblPr>
              <a:tblGrid>
                <a:gridCol w="7677548">
                  <a:extLst>
                    <a:ext uri="{9D8B030D-6E8A-4147-A177-3AD203B41FA5}">
                      <a16:colId xmlns:a16="http://schemas.microsoft.com/office/drawing/2014/main" val="1895027629"/>
                    </a:ext>
                  </a:extLst>
                </a:gridCol>
                <a:gridCol w="5583095">
                  <a:extLst>
                    <a:ext uri="{9D8B030D-6E8A-4147-A177-3AD203B41FA5}">
                      <a16:colId xmlns:a16="http://schemas.microsoft.com/office/drawing/2014/main" val="3660175351"/>
                    </a:ext>
                  </a:extLst>
                </a:gridCol>
              </a:tblGrid>
              <a:tr h="574934">
                <a:tc>
                  <a:txBody>
                    <a:bodyPr/>
                    <a:lstStyle/>
                    <a:p>
                      <a:pPr algn="ctr"/>
                      <a:r>
                        <a:rPr lang="en-US" sz="3400" b="1" i="0" u="none" strike="noStrike" kern="1200" baseline="0" dirty="0">
                          <a:solidFill>
                            <a:schemeClr val="lt1"/>
                          </a:solidFill>
                          <a:latin typeface="+mn-lt"/>
                          <a:ea typeface="+mn-ea"/>
                          <a:cs typeface="+mn-cs"/>
                        </a:rPr>
                        <a:t>Scenario</a:t>
                      </a: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3400" b="1" i="0" u="none" strike="noStrike" kern="1200" baseline="0" dirty="0">
                          <a:solidFill>
                            <a:schemeClr val="lt1"/>
                          </a:solidFill>
                          <a:latin typeface="+mn-lt"/>
                          <a:ea typeface="+mn-ea"/>
                          <a:cs typeface="+mn-cs"/>
                        </a:rPr>
                        <a:t>Task Execution Time(s)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0860805"/>
                  </a:ext>
                </a:extLst>
              </a:tr>
              <a:tr h="574934">
                <a:tc>
                  <a:txBody>
                    <a:bodyPr/>
                    <a:lstStyle/>
                    <a:p>
                      <a:pPr algn="ctr"/>
                      <a:r>
                        <a:rPr lang="en-US" sz="3400" b="0" i="0" u="none" strike="noStrike" kern="1200" baseline="0" dirty="0">
                          <a:solidFill>
                            <a:schemeClr val="tx1"/>
                          </a:solidFill>
                          <a:latin typeface="+mn-lt"/>
                          <a:ea typeface="+mn-ea"/>
                          <a:cs typeface="+mn-cs"/>
                        </a:rPr>
                        <a:t>No overhead </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3400" b="0" i="0" u="none" strike="noStrike" kern="1200" baseline="0" dirty="0">
                          <a:solidFill>
                            <a:schemeClr val="tx1"/>
                          </a:solidFill>
                          <a:latin typeface="+mn-lt"/>
                          <a:ea typeface="+mn-ea"/>
                          <a:cs typeface="+mn-cs"/>
                        </a:rPr>
                        <a:t>6.3</a:t>
                      </a: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2478704"/>
                  </a:ext>
                </a:extLst>
              </a:tr>
              <a:tr h="702226">
                <a:tc>
                  <a:txBody>
                    <a:bodyPr/>
                    <a:lstStyle/>
                    <a:p>
                      <a:pPr algn="ctr"/>
                      <a:r>
                        <a:rPr lang="en-US" sz="3400" b="0" i="0" u="none" strike="noStrike" kern="1200" baseline="0" dirty="0">
                          <a:solidFill>
                            <a:schemeClr val="tx1"/>
                          </a:solidFill>
                          <a:latin typeface="+mn-lt"/>
                          <a:ea typeface="+mn-ea"/>
                          <a:cs typeface="+mn-cs"/>
                        </a:rPr>
                        <a:t>Overhead + conservative controller </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400" b="0" i="0" u="none" strike="noStrike" kern="1200" baseline="0" dirty="0">
                          <a:solidFill>
                            <a:schemeClr val="tx1"/>
                          </a:solidFill>
                          <a:latin typeface="+mn-lt"/>
                          <a:ea typeface="+mn-ea"/>
                          <a:cs typeface="+mn-cs"/>
                        </a:rPr>
                        <a:t>43.4</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040991"/>
                  </a:ext>
                </a:extLst>
              </a:tr>
              <a:tr h="574934">
                <a:tc>
                  <a:txBody>
                    <a:bodyPr/>
                    <a:lstStyle/>
                    <a:p>
                      <a:pPr algn="ctr"/>
                      <a:r>
                        <a:rPr lang="en-US" sz="3400" b="0" i="0" u="none" strike="noStrike" kern="1200" baseline="0" dirty="0">
                          <a:solidFill>
                            <a:schemeClr val="tx1"/>
                          </a:solidFill>
                          <a:latin typeface="+mn-lt"/>
                          <a:ea typeface="+mn-ea"/>
                          <a:cs typeface="+mn-cs"/>
                        </a:rPr>
                        <a:t>Overhead + online adaptation </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3400" b="0" i="0" u="none" strike="noStrike" kern="1200" baseline="0" dirty="0">
                          <a:solidFill>
                            <a:schemeClr val="tx1"/>
                          </a:solidFill>
                          <a:latin typeface="+mn-lt"/>
                          <a:ea typeface="+mn-ea"/>
                          <a:cs typeface="+mn-cs"/>
                        </a:rPr>
                        <a:t>18.1</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4262427"/>
                  </a:ext>
                </a:extLst>
              </a:tr>
            </a:tbl>
          </a:graphicData>
        </a:graphic>
      </p:graphicFrame>
      <p:pic>
        <p:nvPicPr>
          <p:cNvPr id="52" name="Picture 51">
            <a:extLst>
              <a:ext uri="{FF2B5EF4-FFF2-40B4-BE49-F238E27FC236}">
                <a16:creationId xmlns:a16="http://schemas.microsoft.com/office/drawing/2014/main" id="{FAB00C7B-811D-40B0-A2B5-8145D2F46D7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6785022" y="6368531"/>
            <a:ext cx="11374533" cy="2423439"/>
          </a:xfrm>
          <a:prstGeom prst="rect">
            <a:avLst/>
          </a:prstGeom>
        </p:spPr>
      </p:pic>
      <p:sp>
        <p:nvSpPr>
          <p:cNvPr id="53" name="Text Placeholder 10">
            <a:extLst>
              <a:ext uri="{FF2B5EF4-FFF2-40B4-BE49-F238E27FC236}">
                <a16:creationId xmlns:a16="http://schemas.microsoft.com/office/drawing/2014/main" id="{4D860A69-32CA-48C0-8633-B67FB004D40B}"/>
              </a:ext>
            </a:extLst>
          </p:cNvPr>
          <p:cNvSpPr txBox="1">
            <a:spLocks/>
          </p:cNvSpPr>
          <p:nvPr/>
        </p:nvSpPr>
        <p:spPr>
          <a:xfrm>
            <a:off x="20174202" y="32346607"/>
            <a:ext cx="4936270" cy="699037"/>
          </a:xfrm>
          <a:prstGeom prst="rect">
            <a:avLst/>
          </a:prstGeom>
        </p:spPr>
        <p:txBody>
          <a:bodyPr wrap="square" lIns="163258" tIns="163258" rIns="163258" bIns="163258">
            <a:spAutoFit/>
          </a:bodyPr>
          <a:lstStyle>
            <a:lvl1pPr marL="0" indent="0" algn="l" defTabSz="3134552" rtl="0" eaLnBrk="1" latinLnBrk="0" hangingPunct="1">
              <a:spcBef>
                <a:spcPct val="20000"/>
              </a:spcBef>
              <a:buFont typeface="Arial"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1pPr>
            <a:lvl2pPr marL="1061176"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2pPr>
            <a:lvl3pPr marL="1469322"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3pPr>
            <a:lvl4pPr marL="1918281" indent="-448960"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4pPr>
            <a:lvl5pPr marL="2244797" indent="-326516"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r>
              <a:rPr lang="en-US" sz="2400" dirty="0">
                <a:latin typeface="+mj-lt"/>
              </a:rPr>
              <a:t>Without online controller adaptation</a:t>
            </a:r>
          </a:p>
        </p:txBody>
      </p:sp>
      <p:sp>
        <p:nvSpPr>
          <p:cNvPr id="54" name="Text Placeholder 12">
            <a:extLst>
              <a:ext uri="{FF2B5EF4-FFF2-40B4-BE49-F238E27FC236}">
                <a16:creationId xmlns:a16="http://schemas.microsoft.com/office/drawing/2014/main" id="{F3513535-3310-49A9-B01D-51291841B8B7}"/>
              </a:ext>
            </a:extLst>
          </p:cNvPr>
          <p:cNvSpPr txBox="1">
            <a:spLocks/>
          </p:cNvSpPr>
          <p:nvPr/>
        </p:nvSpPr>
        <p:spPr>
          <a:xfrm>
            <a:off x="15841966" y="17251337"/>
            <a:ext cx="13600743" cy="9660801"/>
          </a:xfrm>
          <a:prstGeom prst="rect">
            <a:avLst/>
          </a:prstGeom>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marL="342900" indent="-342900">
              <a:buFont typeface="+mj-lt"/>
              <a:buAutoNum type="alphaUcPeriod"/>
            </a:pPr>
            <a:r>
              <a:rPr lang="en-US" sz="3400" b="1" u="sng" dirty="0">
                <a:latin typeface="+mj-lt"/>
              </a:rPr>
              <a:t>Integrating Software Level Cyber Security Techniques On A Real AV:</a:t>
            </a:r>
            <a:endParaRPr lang="en-US" sz="3400" u="sng" dirty="0">
              <a:latin typeface="+mj-lt"/>
            </a:endParaRPr>
          </a:p>
          <a:p>
            <a:pPr marL="285750" indent="-285750">
              <a:buFont typeface="Arial" pitchFamily="34" charset="0"/>
              <a:buChar char="•"/>
            </a:pPr>
            <a:r>
              <a:rPr lang="en-US" sz="3400" i="1" dirty="0">
                <a:latin typeface="+mj-lt"/>
              </a:rPr>
              <a:t>Double Helix </a:t>
            </a:r>
            <a:r>
              <a:rPr lang="en-US" sz="3400" dirty="0">
                <a:latin typeface="+mj-lt"/>
              </a:rPr>
              <a:t>is used to protect ROS nodes for mapping and navigation.</a:t>
            </a:r>
          </a:p>
          <a:p>
            <a:endParaRPr lang="en-US" sz="3400" dirty="0">
              <a:latin typeface="+mj-lt"/>
            </a:endParaRPr>
          </a:p>
          <a:p>
            <a:endParaRPr lang="en-US" sz="3400" dirty="0">
              <a:latin typeface="+mj-lt"/>
            </a:endParaRPr>
          </a:p>
          <a:p>
            <a:pPr marL="342900" indent="-342900">
              <a:buFont typeface="Arial" pitchFamily="34" charset="0"/>
              <a:buChar char="•"/>
            </a:pPr>
            <a:endParaRPr lang="en-US" sz="3400" dirty="0">
              <a:latin typeface="+mj-lt"/>
            </a:endParaRPr>
          </a:p>
          <a:p>
            <a:pPr marL="342900" indent="-342900">
              <a:buFont typeface="Arial" pitchFamily="34" charset="0"/>
              <a:buChar char="•"/>
            </a:pPr>
            <a:endParaRPr lang="en-US" sz="3400" dirty="0">
              <a:latin typeface="+mj-lt"/>
            </a:endParaRPr>
          </a:p>
          <a:p>
            <a:endParaRPr lang="en-US" sz="3400" dirty="0">
              <a:latin typeface="+mj-lt"/>
            </a:endParaRPr>
          </a:p>
          <a:p>
            <a:pPr marL="342900" indent="-342900">
              <a:buFont typeface="Arial" pitchFamily="34" charset="0"/>
              <a:buChar char="•"/>
            </a:pPr>
            <a:r>
              <a:rPr lang="en-US" sz="3400" dirty="0">
                <a:latin typeface="+mj-lt"/>
              </a:rPr>
              <a:t>Performance overhead imposed by the protected controllers reached 30%.</a:t>
            </a:r>
          </a:p>
          <a:p>
            <a:endParaRPr lang="en-US" sz="3400" dirty="0">
              <a:latin typeface="+mj-lt"/>
            </a:endParaRPr>
          </a:p>
          <a:p>
            <a:endParaRPr lang="en-US" sz="3400" dirty="0">
              <a:latin typeface="+mj-lt"/>
            </a:endParaRPr>
          </a:p>
          <a:p>
            <a:endParaRPr lang="en-US" sz="3400" dirty="0">
              <a:latin typeface="+mj-lt"/>
            </a:endParaRPr>
          </a:p>
          <a:p>
            <a:endParaRPr lang="en-US" sz="3400" dirty="0">
              <a:latin typeface="+mj-lt"/>
            </a:endParaRPr>
          </a:p>
          <a:p>
            <a:pPr marL="342900" indent="-342900">
              <a:buFont typeface="+mj-lt"/>
              <a:buAutoNum type="alphaUcPeriod" startAt="2"/>
            </a:pPr>
            <a:r>
              <a:rPr lang="en-US" sz="3400" b="1" u="sng" dirty="0">
                <a:latin typeface="+mj-lt"/>
              </a:rPr>
              <a:t>Online Adaptation Control With Unknown Overhead:</a:t>
            </a:r>
          </a:p>
          <a:p>
            <a:endParaRPr lang="en-US" sz="3400" dirty="0">
              <a:latin typeface="+mj-lt"/>
            </a:endParaRPr>
          </a:p>
        </p:txBody>
      </p:sp>
      <p:pic>
        <p:nvPicPr>
          <p:cNvPr id="56" name="Picture 55">
            <a:extLst>
              <a:ext uri="{FF2B5EF4-FFF2-40B4-BE49-F238E27FC236}">
                <a16:creationId xmlns:a16="http://schemas.microsoft.com/office/drawing/2014/main" id="{A81E53C8-95FB-41F9-A419-E38978E4BD5C}"/>
              </a:ext>
            </a:extLst>
          </p:cNvPr>
          <p:cNvPicPr>
            <a:picLocks noChangeAspect="1"/>
          </p:cNvPicPr>
          <p:nvPr/>
        </p:nvPicPr>
        <p:blipFill rotWithShape="1">
          <a:blip r:embed="rId25"/>
          <a:srcRect t="3103"/>
          <a:stretch/>
        </p:blipFill>
        <p:spPr>
          <a:xfrm>
            <a:off x="16396869" y="18708512"/>
            <a:ext cx="12490935" cy="3155500"/>
          </a:xfrm>
          <a:prstGeom prst="rect">
            <a:avLst/>
          </a:prstGeom>
        </p:spPr>
      </p:pic>
      <p:graphicFrame>
        <p:nvGraphicFramePr>
          <p:cNvPr id="57" name="Table 56">
            <a:extLst>
              <a:ext uri="{FF2B5EF4-FFF2-40B4-BE49-F238E27FC236}">
                <a16:creationId xmlns:a16="http://schemas.microsoft.com/office/drawing/2014/main" id="{48CCB856-3490-4B37-8F8B-7911FC6A5150}"/>
              </a:ext>
            </a:extLst>
          </p:cNvPr>
          <p:cNvGraphicFramePr>
            <a:graphicFrameLocks noGrp="1"/>
          </p:cNvGraphicFramePr>
          <p:nvPr>
            <p:extLst>
              <p:ext uri="{D42A27DB-BD31-4B8C-83A1-F6EECF244321}">
                <p14:modId xmlns:p14="http://schemas.microsoft.com/office/powerpoint/2010/main" val="1092386447"/>
              </p:ext>
            </p:extLst>
          </p:nvPr>
        </p:nvGraphicFramePr>
        <p:xfrm>
          <a:off x="15875961" y="23175602"/>
          <a:ext cx="13260643" cy="1762164"/>
        </p:xfrm>
        <a:graphic>
          <a:graphicData uri="http://schemas.openxmlformats.org/drawingml/2006/table">
            <a:tbl>
              <a:tblPr firstRow="1" bandRow="1">
                <a:tableStyleId>{5C22544A-7EE6-4342-B048-85BDC9FD1C3A}</a:tableStyleId>
              </a:tblPr>
              <a:tblGrid>
                <a:gridCol w="4421636">
                  <a:extLst>
                    <a:ext uri="{9D8B030D-6E8A-4147-A177-3AD203B41FA5}">
                      <a16:colId xmlns:a16="http://schemas.microsoft.com/office/drawing/2014/main" val="1895027629"/>
                    </a:ext>
                  </a:extLst>
                </a:gridCol>
                <a:gridCol w="4421636">
                  <a:extLst>
                    <a:ext uri="{9D8B030D-6E8A-4147-A177-3AD203B41FA5}">
                      <a16:colId xmlns:a16="http://schemas.microsoft.com/office/drawing/2014/main" val="2482140226"/>
                    </a:ext>
                  </a:extLst>
                </a:gridCol>
                <a:gridCol w="4417371">
                  <a:extLst>
                    <a:ext uri="{9D8B030D-6E8A-4147-A177-3AD203B41FA5}">
                      <a16:colId xmlns:a16="http://schemas.microsoft.com/office/drawing/2014/main" val="3660175351"/>
                    </a:ext>
                  </a:extLst>
                </a:gridCol>
              </a:tblGrid>
              <a:tr h="0">
                <a:tc>
                  <a:txBody>
                    <a:bodyPr/>
                    <a:lstStyle/>
                    <a:p>
                      <a:pPr algn="ctr"/>
                      <a:r>
                        <a:rPr lang="en-US" sz="3400" b="1" i="0" u="none" strike="noStrike" kern="1200" baseline="0" dirty="0">
                          <a:solidFill>
                            <a:schemeClr val="lt1"/>
                          </a:solidFill>
                          <a:latin typeface="+mn-lt"/>
                          <a:ea typeface="+mn-ea"/>
                          <a:cs typeface="+mn-cs"/>
                        </a:rPr>
                        <a:t>Type of overhead</a:t>
                      </a: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400" b="1" i="1" u="none" strike="noStrike" kern="1200" baseline="0" dirty="0" err="1">
                          <a:solidFill>
                            <a:schemeClr val="lt1"/>
                          </a:solidFill>
                          <a:latin typeface="+mn-lt"/>
                          <a:ea typeface="+mn-ea"/>
                          <a:cs typeface="+mn-cs"/>
                        </a:rPr>
                        <a:t>Slam_gmapping</a:t>
                      </a:r>
                      <a:endParaRPr lang="en-US" sz="3400" b="1" i="1" u="none" strike="noStrike" kern="1200" baseline="0" dirty="0">
                        <a:solidFill>
                          <a:schemeClr val="lt1"/>
                        </a:solidFill>
                        <a:latin typeface="+mn-lt"/>
                        <a:ea typeface="+mn-ea"/>
                        <a:cs typeface="+mn-cs"/>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3400" b="1" i="1" u="none" strike="noStrike" kern="1200" baseline="0" dirty="0" err="1">
                          <a:solidFill>
                            <a:schemeClr val="lt1"/>
                          </a:solidFill>
                          <a:latin typeface="+mn-lt"/>
                          <a:ea typeface="+mn-ea"/>
                          <a:cs typeface="+mn-cs"/>
                        </a:rPr>
                        <a:t>Move_base</a:t>
                      </a:r>
                      <a:endParaRPr lang="en-US" sz="3400" b="1" i="1" u="none" strike="noStrike" kern="1200" baseline="0" dirty="0">
                        <a:solidFill>
                          <a:schemeClr val="lt1"/>
                        </a:solidFill>
                        <a:latin typeface="+mn-lt"/>
                        <a:ea typeface="+mn-ea"/>
                        <a:cs typeface="+mn-cs"/>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0860805"/>
                  </a:ext>
                </a:extLst>
              </a:tr>
              <a:tr h="301690">
                <a:tc>
                  <a:txBody>
                    <a:bodyPr/>
                    <a:lstStyle/>
                    <a:p>
                      <a:pPr algn="ctr"/>
                      <a:r>
                        <a:rPr lang="en-US" sz="3400" b="0" i="0" u="none" strike="noStrike" kern="1200" baseline="0" dirty="0">
                          <a:solidFill>
                            <a:schemeClr val="tx1"/>
                          </a:solidFill>
                          <a:latin typeface="+mn-lt"/>
                          <a:ea typeface="+mn-ea"/>
                          <a:cs typeface="+mn-cs"/>
                        </a:rPr>
                        <a:t>CPU load</a:t>
                      </a:r>
                      <a:endParaRPr lang="en-US" sz="34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400" b="0" i="0" u="none" strike="noStrike" kern="1200" baseline="0" dirty="0">
                          <a:solidFill>
                            <a:schemeClr val="dk1"/>
                          </a:solidFill>
                          <a:latin typeface="+mn-lt"/>
                          <a:ea typeface="+mn-ea"/>
                          <a:cs typeface="+mn-cs"/>
                        </a:rPr>
                        <a:t>17.8%</a:t>
                      </a:r>
                      <a:endParaRPr lang="en-US" sz="34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3400" b="0" i="0" u="none" strike="noStrike" kern="1200" baseline="0" dirty="0">
                          <a:solidFill>
                            <a:schemeClr val="tx1"/>
                          </a:solidFill>
                          <a:latin typeface="+mn-lt"/>
                          <a:ea typeface="+mn-ea"/>
                          <a:cs typeface="+mn-cs"/>
                        </a:rPr>
                        <a:t>12.5%</a:t>
                      </a: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2478704"/>
                  </a:ext>
                </a:extLst>
              </a:tr>
              <a:tr h="373423">
                <a:tc>
                  <a:txBody>
                    <a:bodyPr/>
                    <a:lstStyle/>
                    <a:p>
                      <a:pPr algn="ctr"/>
                      <a:r>
                        <a:rPr lang="en-US" sz="3400" b="0" i="0" u="none" strike="noStrike" kern="1200" baseline="0" dirty="0">
                          <a:solidFill>
                            <a:schemeClr val="tx1"/>
                          </a:solidFill>
                          <a:latin typeface="+mn-lt"/>
                          <a:ea typeface="+mn-ea"/>
                          <a:cs typeface="+mn-cs"/>
                        </a:rPr>
                        <a:t>Memory consumption</a:t>
                      </a:r>
                      <a:endParaRPr lang="en-US" sz="34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400" b="0" i="0" u="none" strike="noStrike" kern="1200" baseline="0" dirty="0">
                          <a:solidFill>
                            <a:schemeClr val="dk1"/>
                          </a:solidFill>
                          <a:latin typeface="+mn-lt"/>
                          <a:ea typeface="+mn-ea"/>
                          <a:cs typeface="+mn-cs"/>
                        </a:rPr>
                        <a:t>3.0%</a:t>
                      </a:r>
                      <a:endParaRPr lang="en-US" sz="34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3400" b="0" i="0" u="none" strike="noStrike" kern="1200" baseline="0" dirty="0">
                          <a:solidFill>
                            <a:schemeClr val="dk1"/>
                          </a:solidFill>
                          <a:latin typeface="+mn-lt"/>
                          <a:ea typeface="+mn-ea"/>
                          <a:cs typeface="+mn-cs"/>
                        </a:rPr>
                        <a:t>2.56%</a:t>
                      </a:r>
                      <a:endParaRPr lang="en-US" sz="34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040991"/>
                  </a:ext>
                </a:extLst>
              </a:tr>
            </a:tbl>
          </a:graphicData>
        </a:graphic>
      </p:graphicFrame>
      <p:pic>
        <p:nvPicPr>
          <p:cNvPr id="58" name="Picture 57">
            <a:extLst>
              <a:ext uri="{FF2B5EF4-FFF2-40B4-BE49-F238E27FC236}">
                <a16:creationId xmlns:a16="http://schemas.microsoft.com/office/drawing/2014/main" id="{3FD3FEC2-DF0A-4935-B5BB-BA0E78390DA7}"/>
              </a:ext>
            </a:extLst>
          </p:cNvPr>
          <p:cNvPicPr>
            <a:picLocks noChangeAspect="1"/>
          </p:cNvPicPr>
          <p:nvPr/>
        </p:nvPicPr>
        <p:blipFill>
          <a:blip r:embed="rId26"/>
          <a:stretch>
            <a:fillRect/>
          </a:stretch>
        </p:blipFill>
        <p:spPr>
          <a:xfrm>
            <a:off x="18676966" y="29140462"/>
            <a:ext cx="7314829" cy="327327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59" name="Picture 58">
            <a:extLst>
              <a:ext uri="{FF2B5EF4-FFF2-40B4-BE49-F238E27FC236}">
                <a16:creationId xmlns:a16="http://schemas.microsoft.com/office/drawing/2014/main" id="{57D491C7-3F7B-4574-83E8-E27171416BC5}"/>
              </a:ext>
            </a:extLst>
          </p:cNvPr>
          <p:cNvPicPr>
            <a:picLocks noChangeAspect="1"/>
          </p:cNvPicPr>
          <p:nvPr/>
        </p:nvPicPr>
        <p:blipFill>
          <a:blip r:embed="rId27"/>
          <a:stretch>
            <a:fillRect/>
          </a:stretch>
        </p:blipFill>
        <p:spPr>
          <a:xfrm>
            <a:off x="18662020" y="32983259"/>
            <a:ext cx="7353414" cy="3395055"/>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60" name="Text Placeholder 14">
            <a:extLst>
              <a:ext uri="{FF2B5EF4-FFF2-40B4-BE49-F238E27FC236}">
                <a16:creationId xmlns:a16="http://schemas.microsoft.com/office/drawing/2014/main" id="{5B5CD6EA-657E-47AD-9364-6DF314CE95FF}"/>
              </a:ext>
            </a:extLst>
          </p:cNvPr>
          <p:cNvSpPr txBox="1">
            <a:spLocks/>
          </p:cNvSpPr>
          <p:nvPr/>
        </p:nvSpPr>
        <p:spPr>
          <a:xfrm>
            <a:off x="15927252" y="37462443"/>
            <a:ext cx="12406510" cy="3277515"/>
          </a:xfrm>
          <a:prstGeom prst="rect">
            <a:avLst/>
          </a:prstGeom>
        </p:spPr>
        <p:txBody>
          <a:bodyPr wrap="square" lIns="223877" tIns="223877" rIns="223877" bIns="223877">
            <a:spAutoFit/>
          </a:bodyPr>
          <a:lstStyle>
            <a:lvl1pPr marL="0" indent="0" algn="l" defTabSz="4298410" rtl="0" eaLnBrk="1" latinLnBrk="0" hangingPunct="1">
              <a:spcBef>
                <a:spcPct val="20000"/>
              </a:spcBef>
              <a:buFont typeface="Arial" pitchFamily="34" charset="0"/>
              <a:buNone/>
              <a:defRPr sz="2800" kern="1200">
                <a:solidFill>
                  <a:schemeClr val="tx1"/>
                </a:solidFill>
                <a:latin typeface="Times New Roman" panose="02020603050405020304" pitchFamily="18" charset="0"/>
                <a:ea typeface="+mn-ea"/>
                <a:cs typeface="Times New Roman" panose="02020603050405020304" pitchFamily="18" charset="0"/>
              </a:defRPr>
            </a:lvl1pPr>
            <a:lvl2pPr marL="1455191"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14879" indent="-55968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30537" indent="-615658"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078288" indent="-447751" algn="l" defTabSz="429841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1820625"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6pPr>
            <a:lvl7pPr marL="1396982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7pPr>
            <a:lvl8pPr marL="16119034"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8pPr>
            <a:lvl9pPr marL="18268238" indent="-1074603" algn="l" defTabSz="4298410" rtl="0" eaLnBrk="1" latinLnBrk="0" hangingPunct="1">
              <a:spcBef>
                <a:spcPct val="20000"/>
              </a:spcBef>
              <a:buFont typeface="Arial" pitchFamily="34" charset="0"/>
              <a:buChar char="•"/>
              <a:defRPr sz="9500" kern="1200">
                <a:solidFill>
                  <a:schemeClr val="tx1"/>
                </a:solidFill>
                <a:latin typeface="+mn-lt"/>
                <a:ea typeface="+mn-ea"/>
                <a:cs typeface="+mn-cs"/>
              </a:defRPr>
            </a:lvl9pPr>
          </a:lstStyle>
          <a:p>
            <a:pPr marL="285750" indent="-285750">
              <a:buFont typeface="Arial" pitchFamily="34" charset="0"/>
              <a:buChar char="•"/>
            </a:pPr>
            <a:r>
              <a:rPr lang="en-US" sz="3400" dirty="0">
                <a:latin typeface="+mj-lt"/>
              </a:rPr>
              <a:t>Outcome: Trade-off between security, performance, to guarantee safety.</a:t>
            </a:r>
          </a:p>
          <a:p>
            <a:pPr marL="285750" indent="-285750">
              <a:buFont typeface="Arial" pitchFamily="34" charset="0"/>
              <a:buChar char="•"/>
            </a:pPr>
            <a:r>
              <a:rPr lang="en-US" sz="3400" dirty="0">
                <a:latin typeface="+mj-lt"/>
              </a:rPr>
              <a:t>Planned extension to unmanned aerial vehicles (UAVs).</a:t>
            </a:r>
          </a:p>
          <a:p>
            <a:pPr marL="285750" indent="-285750">
              <a:buFont typeface="Arial" pitchFamily="34" charset="0"/>
              <a:buChar char="•"/>
            </a:pPr>
            <a:r>
              <a:rPr lang="en-US" sz="3400" dirty="0">
                <a:latin typeface="+mj-lt"/>
              </a:rPr>
              <a:t>Use Machine Learning techniques to estimate the delays and adapt the controller input accordingly.</a:t>
            </a:r>
          </a:p>
        </p:txBody>
      </p:sp>
      <p:sp>
        <p:nvSpPr>
          <p:cNvPr id="61" name="Text Placeholder 10">
            <a:extLst>
              <a:ext uri="{FF2B5EF4-FFF2-40B4-BE49-F238E27FC236}">
                <a16:creationId xmlns:a16="http://schemas.microsoft.com/office/drawing/2014/main" id="{2B72A820-339F-4B4B-B588-7CB6905B94DD}"/>
              </a:ext>
            </a:extLst>
          </p:cNvPr>
          <p:cNvSpPr txBox="1">
            <a:spLocks/>
          </p:cNvSpPr>
          <p:nvPr/>
        </p:nvSpPr>
        <p:spPr>
          <a:xfrm>
            <a:off x="19698397" y="8743280"/>
            <a:ext cx="6341263" cy="699037"/>
          </a:xfrm>
          <a:prstGeom prst="rect">
            <a:avLst/>
          </a:prstGeom>
        </p:spPr>
        <p:txBody>
          <a:bodyPr wrap="square" lIns="163258" tIns="163258" rIns="163258" bIns="163258">
            <a:spAutoFit/>
          </a:bodyPr>
          <a:lstStyle>
            <a:lvl1pPr marL="0" indent="0" algn="l" defTabSz="3134552" rtl="0" eaLnBrk="1" latinLnBrk="0" hangingPunct="1">
              <a:spcBef>
                <a:spcPct val="20000"/>
              </a:spcBef>
              <a:buFont typeface="Arial"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1pPr>
            <a:lvl2pPr marL="1061176"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2pPr>
            <a:lvl3pPr marL="1469322"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3pPr>
            <a:lvl4pPr marL="1918281" indent="-448960"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4pPr>
            <a:lvl5pPr marL="2244797" indent="-326516"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r>
              <a:rPr lang="en-US" sz="2400" dirty="0">
                <a:latin typeface="+mj-lt"/>
              </a:rPr>
              <a:t>Imposing cyclic controller runtime overheads</a:t>
            </a:r>
          </a:p>
        </p:txBody>
      </p:sp>
      <p:sp>
        <p:nvSpPr>
          <p:cNvPr id="3" name="Rectangle 2">
            <a:extLst>
              <a:ext uri="{FF2B5EF4-FFF2-40B4-BE49-F238E27FC236}">
                <a16:creationId xmlns:a16="http://schemas.microsoft.com/office/drawing/2014/main" id="{A0EAB8A3-9495-4491-81E7-07650B6DBA18}"/>
              </a:ext>
            </a:extLst>
          </p:cNvPr>
          <p:cNvSpPr/>
          <p:nvPr/>
        </p:nvSpPr>
        <p:spPr>
          <a:xfrm>
            <a:off x="20464080" y="36426511"/>
            <a:ext cx="4356514" cy="461665"/>
          </a:xfrm>
          <a:prstGeom prst="rect">
            <a:avLst/>
          </a:prstGeom>
        </p:spPr>
        <p:txBody>
          <a:bodyPr wrap="none">
            <a:spAutoFit/>
          </a:bodyPr>
          <a:lstStyle/>
          <a:p>
            <a:r>
              <a:rPr lang="en-US" sz="2400" dirty="0"/>
              <a:t>With online controller adaptation</a:t>
            </a:r>
          </a:p>
        </p:txBody>
      </p:sp>
      <p:graphicFrame>
        <p:nvGraphicFramePr>
          <p:cNvPr id="64" name="Table 63">
            <a:extLst>
              <a:ext uri="{FF2B5EF4-FFF2-40B4-BE49-F238E27FC236}">
                <a16:creationId xmlns:a16="http://schemas.microsoft.com/office/drawing/2014/main" id="{116BEEE0-FAE2-4D71-8170-04B4FCD6EA19}"/>
              </a:ext>
            </a:extLst>
          </p:cNvPr>
          <p:cNvGraphicFramePr>
            <a:graphicFrameLocks noGrp="1"/>
          </p:cNvGraphicFramePr>
          <p:nvPr>
            <p:extLst>
              <p:ext uri="{D42A27DB-BD31-4B8C-83A1-F6EECF244321}">
                <p14:modId xmlns:p14="http://schemas.microsoft.com/office/powerpoint/2010/main" val="679443387"/>
              </p:ext>
            </p:extLst>
          </p:nvPr>
        </p:nvGraphicFramePr>
        <p:xfrm>
          <a:off x="15875960" y="26280634"/>
          <a:ext cx="13260644" cy="2501710"/>
        </p:xfrm>
        <a:graphic>
          <a:graphicData uri="http://schemas.openxmlformats.org/drawingml/2006/table">
            <a:tbl>
              <a:tblPr firstRow="1" bandRow="1">
                <a:tableStyleId>{5C22544A-7EE6-4342-B048-85BDC9FD1C3A}</a:tableStyleId>
              </a:tblPr>
              <a:tblGrid>
                <a:gridCol w="7677549">
                  <a:extLst>
                    <a:ext uri="{9D8B030D-6E8A-4147-A177-3AD203B41FA5}">
                      <a16:colId xmlns:a16="http://schemas.microsoft.com/office/drawing/2014/main" val="1895027629"/>
                    </a:ext>
                  </a:extLst>
                </a:gridCol>
                <a:gridCol w="5583095">
                  <a:extLst>
                    <a:ext uri="{9D8B030D-6E8A-4147-A177-3AD203B41FA5}">
                      <a16:colId xmlns:a16="http://schemas.microsoft.com/office/drawing/2014/main" val="3660175351"/>
                    </a:ext>
                  </a:extLst>
                </a:gridCol>
              </a:tblGrid>
              <a:tr h="574934">
                <a:tc>
                  <a:txBody>
                    <a:bodyPr/>
                    <a:lstStyle/>
                    <a:p>
                      <a:pPr algn="ctr"/>
                      <a:r>
                        <a:rPr lang="en-US" sz="3400" b="1" i="0" u="none" strike="noStrike" kern="1200" baseline="0" dirty="0">
                          <a:solidFill>
                            <a:schemeClr val="lt1"/>
                          </a:solidFill>
                          <a:latin typeface="+mn-lt"/>
                          <a:ea typeface="+mn-ea"/>
                          <a:cs typeface="+mn-cs"/>
                        </a:rPr>
                        <a:t>Scenario</a:t>
                      </a: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3400" b="1" i="0" u="none" strike="noStrike" kern="1200" baseline="0" dirty="0">
                          <a:solidFill>
                            <a:schemeClr val="lt1"/>
                          </a:solidFill>
                          <a:latin typeface="+mn-lt"/>
                          <a:ea typeface="+mn-ea"/>
                          <a:cs typeface="+mn-cs"/>
                        </a:rPr>
                        <a:t>Task Execution Time(s)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70860805"/>
                  </a:ext>
                </a:extLst>
              </a:tr>
              <a:tr h="574934">
                <a:tc>
                  <a:txBody>
                    <a:bodyPr/>
                    <a:lstStyle/>
                    <a:p>
                      <a:pPr algn="ctr"/>
                      <a:r>
                        <a:rPr lang="en-US" sz="3400" b="0" i="0" u="none" strike="noStrike" kern="1200" baseline="0" dirty="0">
                          <a:solidFill>
                            <a:schemeClr val="tx1"/>
                          </a:solidFill>
                          <a:latin typeface="+mn-lt"/>
                          <a:ea typeface="+mn-ea"/>
                          <a:cs typeface="+mn-cs"/>
                        </a:rPr>
                        <a:t>No overhead </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3400" b="0" i="0" u="none" strike="noStrike" kern="1200" baseline="0" dirty="0">
                          <a:solidFill>
                            <a:schemeClr val="tx1"/>
                          </a:solidFill>
                          <a:latin typeface="+mn-lt"/>
                          <a:ea typeface="+mn-ea"/>
                          <a:cs typeface="+mn-cs"/>
                        </a:rPr>
                        <a:t>34</a:t>
                      </a: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62478704"/>
                  </a:ext>
                </a:extLst>
              </a:tr>
              <a:tr h="702226">
                <a:tc>
                  <a:txBody>
                    <a:bodyPr/>
                    <a:lstStyle/>
                    <a:p>
                      <a:pPr algn="ctr"/>
                      <a:r>
                        <a:rPr lang="en-US" sz="3400" b="0" i="0" u="none" strike="noStrike" kern="1200" baseline="0" dirty="0">
                          <a:solidFill>
                            <a:schemeClr val="tx1"/>
                          </a:solidFill>
                          <a:latin typeface="+mn-lt"/>
                          <a:ea typeface="+mn-ea"/>
                          <a:cs typeface="+mn-cs"/>
                        </a:rPr>
                        <a:t>Overhead + conservative controller </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3400" b="0" i="0" u="none" strike="noStrike" kern="1200" baseline="0" dirty="0">
                          <a:solidFill>
                            <a:schemeClr val="tx1"/>
                          </a:solidFill>
                          <a:latin typeface="+mn-lt"/>
                          <a:ea typeface="+mn-ea"/>
                          <a:cs typeface="+mn-cs"/>
                        </a:rPr>
                        <a:t>50</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040991"/>
                  </a:ext>
                </a:extLst>
              </a:tr>
              <a:tr h="574934">
                <a:tc>
                  <a:txBody>
                    <a:bodyPr/>
                    <a:lstStyle/>
                    <a:p>
                      <a:pPr algn="ctr"/>
                      <a:r>
                        <a:rPr lang="en-US" sz="3400" b="0" i="0" u="none" strike="noStrike" kern="1200" baseline="0" dirty="0">
                          <a:solidFill>
                            <a:schemeClr val="tx1"/>
                          </a:solidFill>
                          <a:latin typeface="+mn-lt"/>
                          <a:ea typeface="+mn-ea"/>
                          <a:cs typeface="+mn-cs"/>
                        </a:rPr>
                        <a:t>Overhead + online adaptation </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3400" b="0" i="0" u="none" strike="noStrike" kern="1200" baseline="0" dirty="0">
                          <a:solidFill>
                            <a:schemeClr val="tx1"/>
                          </a:solidFill>
                          <a:latin typeface="+mn-lt"/>
                          <a:ea typeface="+mn-ea"/>
                          <a:cs typeface="+mn-cs"/>
                        </a:rPr>
                        <a:t>42</a:t>
                      </a:r>
                      <a:endParaRPr lang="en-US" sz="34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4262427"/>
                  </a:ext>
                </a:extLst>
              </a:tr>
            </a:tbl>
          </a:graphicData>
        </a:graphic>
      </p:graphicFrame>
      <p:sp>
        <p:nvSpPr>
          <p:cNvPr id="55" name="Rectangle 54">
            <a:extLst>
              <a:ext uri="{FF2B5EF4-FFF2-40B4-BE49-F238E27FC236}">
                <a16:creationId xmlns:a16="http://schemas.microsoft.com/office/drawing/2014/main" id="{FF095C97-05B1-4CCD-885B-FB9524E1E79F}"/>
              </a:ext>
            </a:extLst>
          </p:cNvPr>
          <p:cNvSpPr/>
          <p:nvPr/>
        </p:nvSpPr>
        <p:spPr>
          <a:xfrm>
            <a:off x="555906" y="31721877"/>
            <a:ext cx="9602144" cy="615553"/>
          </a:xfrm>
          <a:prstGeom prst="rect">
            <a:avLst/>
          </a:prstGeom>
        </p:spPr>
        <p:txBody>
          <a:bodyPr wrap="square">
            <a:spAutoFit/>
          </a:bodyPr>
          <a:lstStyle/>
          <a:p>
            <a:pPr marL="342900" indent="-342900">
              <a:buFont typeface="Arial" pitchFamily="34" charset="0"/>
              <a:buChar char="•"/>
            </a:pPr>
            <a:r>
              <a:rPr lang="en-US" sz="3400" dirty="0">
                <a:latin typeface="+mj-lt"/>
                <a:cs typeface="Times New Roman" panose="02020603050405020304" pitchFamily="18" charset="0"/>
              </a:rPr>
              <a:t>The delay is time varying and not known a priori.</a:t>
            </a:r>
          </a:p>
        </p:txBody>
      </p:sp>
    </p:spTree>
    <p:extLst>
      <p:ext uri="{BB962C8B-B14F-4D97-AF65-F5344CB8AC3E}">
        <p14:creationId xmlns:p14="http://schemas.microsoft.com/office/powerpoint/2010/main" val="3874869272"/>
      </p:ext>
    </p:extLst>
  </p:cSld>
  <p:clrMapOvr>
    <a:masterClrMapping/>
  </p:clrMapOvr>
</p:sld>
</file>

<file path=ppt/theme/theme1.xml><?xml version="1.0" encoding="utf-8"?>
<a:theme xmlns:a="http://schemas.openxmlformats.org/drawingml/2006/main" name="PosterPresentations.com-100CMx140CM">
  <a:themeElements>
    <a:clrScheme name="Custom 11">
      <a:dk1>
        <a:srgbClr val="225787"/>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PosterPresentations.com-100CMx140CM</Template>
  <TotalTime>377</TotalTime>
  <Words>624</Words>
  <Application>Microsoft Office PowerPoint</Application>
  <PresentationFormat>Custom</PresentationFormat>
  <Paragraphs>87</Paragraphs>
  <Slides>1</Slides>
  <Notes>1</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1</vt:i4>
      </vt:variant>
    </vt:vector>
  </HeadingPairs>
  <TitlesOfParts>
    <vt:vector size="9" baseType="lpstr">
      <vt:lpstr>Arial</vt:lpstr>
      <vt:lpstr>Calibri</vt:lpstr>
      <vt:lpstr>Cambria Math</vt:lpstr>
      <vt:lpstr>Times New Roman</vt:lpstr>
      <vt:lpstr>Trebuchet MS</vt:lpstr>
      <vt:lpstr>PosterPresentations.com-100CMx140CM</vt:lpstr>
      <vt:lpstr>Classic - Wide Center</vt:lpstr>
      <vt:lpstr>Image</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Mahmoud Raafat</cp:lastModifiedBy>
  <cp:revision>69</cp:revision>
  <dcterms:created xsi:type="dcterms:W3CDTF">2012-02-10T00:21:22Z</dcterms:created>
  <dcterms:modified xsi:type="dcterms:W3CDTF">2017-07-19T14:54:44Z</dcterms:modified>
</cp:coreProperties>
</file>